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8" r:id="rId3"/>
    <p:sldId id="259" r:id="rId4"/>
    <p:sldId id="260" r:id="rId5"/>
    <p:sldId id="265" r:id="rId6"/>
    <p:sldId id="261" r:id="rId7"/>
    <p:sldId id="262" r:id="rId8"/>
    <p:sldId id="263" r:id="rId9"/>
    <p:sldId id="264" r:id="rId10"/>
    <p:sldId id="266" r:id="rId11"/>
    <p:sldId id="267" r:id="rId12"/>
    <p:sldId id="268" r:id="rId13"/>
    <p:sldId id="269" r:id="rId14"/>
    <p:sldId id="271" r:id="rId15"/>
    <p:sldId id="272"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B8ABB09-4A1D-463E-8065-109CC2B7EFAA}" type="datetimeFigureOut">
              <a:rPr lang="ar-SA" smtClean="0"/>
              <a:pPr/>
              <a:t>06/03/1440</a:t>
            </a:fld>
            <a:endParaRPr lang="ar-SA"/>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SA"/>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06/03/1440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1B8ABB09-4A1D-463E-8065-109CC2B7EFAA}" type="datetimeFigureOut">
              <a:rPr lang="ar-SA" smtClean="0"/>
              <a:pPr/>
              <a:t>06/03/1440</a:t>
            </a:fld>
            <a:endParaRPr lang="ar-SA"/>
          </a:p>
        </p:txBody>
      </p:sp>
      <p:sp>
        <p:nvSpPr>
          <p:cNvPr id="5" name="عنصر نائب للتذييل 4"/>
          <p:cNvSpPr>
            <a:spLocks noGrp="1"/>
          </p:cNvSpPr>
          <p:nvPr>
            <p:ph type="ftr" sz="quarter" idx="11"/>
          </p:nvPr>
        </p:nvSpPr>
        <p:spPr>
          <a:xfrm>
            <a:off x="457201" y="6248207"/>
            <a:ext cx="5573483" cy="365125"/>
          </a:xfrm>
        </p:spPr>
        <p:txBody>
          <a:bodyPr/>
          <a:lstStyle/>
          <a:p>
            <a:endParaRPr lang="ar-SA"/>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06/03/1440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0B34F065-1154-456A-91E3-76DE8E75E17B}" type="slidenum">
              <a:rPr lang="ar-SA" smtClean="0"/>
              <a:pPr/>
              <a:t>‹#›</a:t>
            </a:fld>
            <a:endParaRPr lang="ar-SA"/>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1B8ABB09-4A1D-463E-8065-109CC2B7EFAA}" type="datetimeFigureOut">
              <a:rPr lang="ar-SA" smtClean="0"/>
              <a:pPr/>
              <a:t>06/03/1440</a:t>
            </a:fld>
            <a:endParaRPr lang="ar-SA"/>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B34F065-1154-456A-91E3-76DE8E75E17B}" type="slidenum">
              <a:rPr lang="ar-SA" smtClean="0"/>
              <a:pPr/>
              <a:t>‹#›</a:t>
            </a:fld>
            <a:endParaRPr lang="ar-SA"/>
          </a:p>
        </p:txBody>
      </p:sp>
      <p:sp>
        <p:nvSpPr>
          <p:cNvPr id="14" name="عنصر نائب للتذييل 13"/>
          <p:cNvSpPr>
            <a:spLocks noGrp="1"/>
          </p:cNvSpPr>
          <p:nvPr>
            <p:ph type="ftr" sz="quarter" idx="12"/>
          </p:nvPr>
        </p:nvSpPr>
        <p:spPr/>
        <p:txBody>
          <a:bodyPr/>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1B8ABB09-4A1D-463E-8065-109CC2B7EFAA}" type="datetimeFigureOut">
              <a:rPr lang="ar-SA" smtClean="0"/>
              <a:pPr/>
              <a:t>06/03/1440</a:t>
            </a:fld>
            <a:endParaRPr lang="ar-SA"/>
          </a:p>
        </p:txBody>
      </p:sp>
      <p:sp>
        <p:nvSpPr>
          <p:cNvPr id="10" name="عنصر نائب لرقم الشريحة 9"/>
          <p:cNvSpPr>
            <a:spLocks noGrp="1"/>
          </p:cNvSpPr>
          <p:nvPr>
            <p:ph type="sldNum" sz="quarter" idx="16"/>
          </p:nvPr>
        </p:nvSpPr>
        <p:spPr/>
        <p:txBody>
          <a:bodyPr rtlCol="0"/>
          <a:lstStyle/>
          <a:p>
            <a:fld id="{0B34F065-1154-456A-91E3-76DE8E75E17B}" type="slidenum">
              <a:rPr lang="ar-SA" smtClean="0"/>
              <a:pPr/>
              <a:t>‹#›</a:t>
            </a:fld>
            <a:endParaRPr lang="ar-SA"/>
          </a:p>
        </p:txBody>
      </p:sp>
      <p:sp>
        <p:nvSpPr>
          <p:cNvPr id="12" name="عنصر نائب للتذييل 11"/>
          <p:cNvSpPr>
            <a:spLocks noGrp="1"/>
          </p:cNvSpPr>
          <p:nvPr>
            <p:ph type="ftr" sz="quarter" idx="17"/>
          </p:nvPr>
        </p:nvSpPr>
        <p:spPr/>
        <p:txBody>
          <a:bodyPr rtlCol="0"/>
          <a:lstStyle/>
          <a:p>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1B8ABB09-4A1D-463E-8065-109CC2B7EFAA}" type="datetimeFigureOut">
              <a:rPr lang="ar-SA" smtClean="0"/>
              <a:pPr/>
              <a:t>06/03/1440</a:t>
            </a:fld>
            <a:endParaRPr lang="ar-SA"/>
          </a:p>
        </p:txBody>
      </p:sp>
      <p:sp>
        <p:nvSpPr>
          <p:cNvPr id="12" name="عنصر نائب لرقم الشريحة 11"/>
          <p:cNvSpPr>
            <a:spLocks noGrp="1"/>
          </p:cNvSpPr>
          <p:nvPr>
            <p:ph type="sldNum" sz="quarter" idx="16"/>
          </p:nvPr>
        </p:nvSpPr>
        <p:spPr/>
        <p:txBody>
          <a:bodyPr rtlCol="0"/>
          <a:lstStyle/>
          <a:p>
            <a:fld id="{0B34F065-1154-456A-91E3-76DE8E75E17B}" type="slidenum">
              <a:rPr lang="ar-SA" smtClean="0"/>
              <a:pPr/>
              <a:t>‹#›</a:t>
            </a:fld>
            <a:endParaRPr lang="ar-SA"/>
          </a:p>
        </p:txBody>
      </p:sp>
      <p:sp>
        <p:nvSpPr>
          <p:cNvPr id="14" name="عنصر نائب للتذييل 13"/>
          <p:cNvSpPr>
            <a:spLocks noGrp="1"/>
          </p:cNvSpPr>
          <p:nvPr>
            <p:ph type="ftr" sz="quarter" idx="17"/>
          </p:nvPr>
        </p:nvSpPr>
        <p:spPr/>
        <p:txBody>
          <a:bodyPr rtlCol="0"/>
          <a:lstStyle/>
          <a:p>
            <a:endParaRPr lang="ar-SA"/>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06/03/1440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06/03/1440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06/03/1440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0B34F065-1154-456A-91E3-76DE8E75E17B}" type="slidenum">
              <a:rPr lang="ar-SA" smtClean="0"/>
              <a:pPr/>
              <a:t>‹#›</a:t>
            </a:fld>
            <a:endParaRPr lang="ar-SA"/>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1B8ABB09-4A1D-463E-8065-109CC2B7EFAA}" type="datetimeFigureOut">
              <a:rPr lang="ar-SA" smtClean="0"/>
              <a:pPr/>
              <a:t>06/03/1440</a:t>
            </a:fld>
            <a:endParaRPr lang="ar-SA"/>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0B34F065-1154-456A-91E3-76DE8E75E17B}" type="slidenum">
              <a:rPr lang="ar-SA" smtClean="0"/>
              <a:pPr/>
              <a:t>‹#›</a:t>
            </a:fld>
            <a:endParaRPr lang="ar-SA"/>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ar-SA"/>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B8ABB09-4A1D-463E-8065-109CC2B7EFAA}" type="datetimeFigureOut">
              <a:rPr lang="ar-SA" smtClean="0"/>
              <a:pPr/>
              <a:t>06/03/1440</a:t>
            </a:fld>
            <a:endParaRPr lang="ar-SA"/>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SA"/>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899592" y="2420888"/>
            <a:ext cx="7772400" cy="1470025"/>
          </a:xfrm>
          <a:effectLst>
            <a:outerShdw dist="68392" dir="1308085" algn="ctr" rotWithShape="0">
              <a:schemeClr val="bg1"/>
            </a:outerShdw>
          </a:effectLst>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eaLnBrk="1" hangingPunct="1">
              <a:defRPr/>
            </a:pPr>
            <a:r>
              <a:rPr lang="ar-IQ" sz="66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PT Bold Heading" pitchFamily="2" charset="-78"/>
              </a:rPr>
              <a:t>الهندسة الصناعية </a:t>
            </a:r>
            <a:endParaRPr lang="en-US" sz="66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PT Bold Heading" pitchFamily="2" charset="-78"/>
            </a:endParaRPr>
          </a:p>
        </p:txBody>
      </p:sp>
      <p:sp>
        <p:nvSpPr>
          <p:cNvPr id="5" name="Text Box 4"/>
          <p:cNvSpPr txBox="1">
            <a:spLocks noChangeArrowheads="1"/>
          </p:cNvSpPr>
          <p:nvPr/>
        </p:nvSpPr>
        <p:spPr bwMode="auto">
          <a:xfrm>
            <a:off x="251520" y="476672"/>
            <a:ext cx="3767336" cy="1615827"/>
          </a:xfrm>
          <a:prstGeom prst="rect">
            <a:avLst/>
          </a:prstGeom>
          <a:noFill/>
          <a:ln w="9525">
            <a:noFill/>
            <a:miter lim="800000"/>
            <a:headEnd/>
            <a:tailEnd/>
          </a:ln>
        </p:spPr>
        <p:txBody>
          <a:bodyPr wrap="square">
            <a:spAutoFit/>
          </a:bodyPr>
          <a:lstStyle/>
          <a:p>
            <a:pPr algn="ctr" rtl="0">
              <a:spcBef>
                <a:spcPct val="50000"/>
              </a:spcBef>
            </a:pPr>
            <a:r>
              <a:rPr lang="en-US" dirty="0">
                <a:effectLst>
                  <a:outerShdw blurRad="38100" dist="38100" dir="2700000" algn="tl">
                    <a:srgbClr val="000000">
                      <a:alpha val="43137"/>
                    </a:srgbClr>
                  </a:outerShdw>
                </a:effectLst>
              </a:rPr>
              <a:t>University of </a:t>
            </a:r>
            <a:r>
              <a:rPr lang="en-US" dirty="0" err="1">
                <a:effectLst>
                  <a:outerShdw blurRad="38100" dist="38100" dir="2700000" algn="tl">
                    <a:srgbClr val="000000">
                      <a:alpha val="43137"/>
                    </a:srgbClr>
                  </a:outerShdw>
                </a:effectLst>
              </a:rPr>
              <a:t>Diyala</a:t>
            </a:r>
            <a:endParaRPr lang="en-US" dirty="0">
              <a:effectLst>
                <a:outerShdw blurRad="38100" dist="38100" dir="2700000" algn="tl">
                  <a:srgbClr val="000000">
                    <a:alpha val="43137"/>
                  </a:srgbClr>
                </a:outerShdw>
              </a:effectLst>
            </a:endParaRPr>
          </a:p>
          <a:p>
            <a:pPr algn="ctr" rtl="0">
              <a:spcBef>
                <a:spcPct val="50000"/>
              </a:spcBef>
            </a:pPr>
            <a:r>
              <a:rPr lang="en-US" dirty="0">
                <a:effectLst>
                  <a:outerShdw blurRad="38100" dist="38100" dir="2700000" algn="tl">
                    <a:srgbClr val="000000">
                      <a:alpha val="43137"/>
                    </a:srgbClr>
                  </a:outerShdw>
                </a:effectLst>
              </a:rPr>
              <a:t>College of Engineering</a:t>
            </a:r>
          </a:p>
          <a:p>
            <a:pPr algn="ctr" rtl="0">
              <a:spcBef>
                <a:spcPct val="50000"/>
              </a:spcBef>
            </a:pPr>
            <a:r>
              <a:rPr lang="en-US" dirty="0" smtClean="0">
                <a:effectLst>
                  <a:outerShdw blurRad="38100" dist="38100" dir="2700000" algn="tl">
                    <a:srgbClr val="000000">
                      <a:alpha val="43137"/>
                    </a:srgbClr>
                  </a:outerShdw>
                </a:effectLst>
              </a:rPr>
              <a:t>Material </a:t>
            </a:r>
            <a:r>
              <a:rPr lang="en-US" dirty="0">
                <a:effectLst>
                  <a:outerShdw blurRad="38100" dist="38100" dir="2700000" algn="tl">
                    <a:srgbClr val="000000">
                      <a:alpha val="43137"/>
                    </a:srgbClr>
                  </a:outerShdw>
                </a:effectLst>
              </a:rPr>
              <a:t>Engineering </a:t>
            </a:r>
            <a:r>
              <a:rPr lang="en-US" dirty="0" err="1">
                <a:effectLst>
                  <a:outerShdw blurRad="38100" dist="38100" dir="2700000" algn="tl">
                    <a:srgbClr val="000000">
                      <a:alpha val="43137"/>
                    </a:srgbClr>
                  </a:outerShdw>
                </a:effectLst>
              </a:rPr>
              <a:t>Dep</a:t>
            </a:r>
            <a:endParaRPr lang="en-US" dirty="0">
              <a:effectLst>
                <a:outerShdw blurRad="38100" dist="38100" dir="2700000" algn="tl">
                  <a:srgbClr val="000000">
                    <a:alpha val="43137"/>
                  </a:srgbClr>
                </a:outerShdw>
              </a:effectLst>
            </a:endParaRPr>
          </a:p>
          <a:p>
            <a:pPr algn="ctr" rtl="0">
              <a:spcBef>
                <a:spcPct val="50000"/>
              </a:spcBef>
            </a:pPr>
            <a:r>
              <a:rPr lang="en-US" dirty="0">
                <a:effectLst>
                  <a:outerShdw blurRad="38100" dist="38100" dir="2700000" algn="tl">
                    <a:srgbClr val="000000">
                      <a:alpha val="43137"/>
                    </a:srgbClr>
                  </a:outerShdw>
                </a:effectLst>
              </a:rPr>
              <a:t>Class: </a:t>
            </a:r>
            <a:r>
              <a:rPr lang="en-US" dirty="0" smtClean="0">
                <a:effectLst>
                  <a:outerShdw blurRad="38100" dist="38100" dir="2700000" algn="tl">
                    <a:srgbClr val="000000">
                      <a:alpha val="43137"/>
                    </a:srgbClr>
                  </a:outerShdw>
                </a:effectLst>
              </a:rPr>
              <a:t>4 </a:t>
            </a:r>
            <a:r>
              <a:rPr lang="en-US" dirty="0">
                <a:effectLst>
                  <a:outerShdw blurRad="38100" dist="38100" dir="2700000" algn="tl">
                    <a:srgbClr val="000000">
                      <a:alpha val="43137"/>
                    </a:srgbClr>
                  </a:outerShdw>
                </a:effectLst>
              </a:rPr>
              <a:t>Class</a:t>
            </a:r>
          </a:p>
        </p:txBody>
      </p:sp>
      <p:sp>
        <p:nvSpPr>
          <p:cNvPr id="6" name="AutoShape 8"/>
          <p:cNvSpPr>
            <a:spLocks noChangeArrowheads="1"/>
          </p:cNvSpPr>
          <p:nvPr/>
        </p:nvSpPr>
        <p:spPr bwMode="auto">
          <a:xfrm>
            <a:off x="5436096" y="431800"/>
            <a:ext cx="3456384" cy="990600"/>
          </a:xfrm>
          <a:prstGeom prst="ellipseRibbon">
            <a:avLst>
              <a:gd name="adj1" fmla="val 39264"/>
              <a:gd name="adj2" fmla="val 63537"/>
              <a:gd name="adj3" fmla="val 12500"/>
            </a:avLst>
          </a:prstGeom>
          <a:ln>
            <a:headEnd/>
            <a:tailEnd/>
          </a:ln>
        </p:spPr>
        <p:style>
          <a:lnRef idx="3">
            <a:schemeClr val="lt1"/>
          </a:lnRef>
          <a:fillRef idx="1">
            <a:schemeClr val="accent2"/>
          </a:fillRef>
          <a:effectRef idx="1">
            <a:schemeClr val="accent2"/>
          </a:effectRef>
          <a:fontRef idx="minor">
            <a:schemeClr val="lt1"/>
          </a:fontRef>
        </p:style>
        <p:txBody>
          <a:bodyPr wrap="none" anchor="ctr"/>
          <a:lstStyle/>
          <a:p>
            <a:endParaRPr lang="ar-IQ"/>
          </a:p>
        </p:txBody>
      </p:sp>
      <p:sp>
        <p:nvSpPr>
          <p:cNvPr id="7" name="Rectangle 7"/>
          <p:cNvSpPr>
            <a:spLocks noChangeArrowheads="1"/>
          </p:cNvSpPr>
          <p:nvPr/>
        </p:nvSpPr>
        <p:spPr bwMode="auto">
          <a:xfrm>
            <a:off x="6315964" y="787069"/>
            <a:ext cx="1786451" cy="584775"/>
          </a:xfrm>
          <a:prstGeom prst="rect">
            <a:avLst/>
          </a:prstGeom>
          <a:noFill/>
          <a:ln w="9525">
            <a:noFill/>
            <a:miter lim="800000"/>
            <a:headEnd/>
            <a:tailEnd/>
          </a:ln>
        </p:spPr>
        <p:txBody>
          <a:bodyPr wrap="none" anchor="ctr">
            <a:spAutoFit/>
          </a:bodyPr>
          <a:lstStyle/>
          <a:p>
            <a:r>
              <a:rPr lang="en-US" sz="3200" b="1" smtClean="0">
                <a:solidFill>
                  <a:schemeClr val="bg1"/>
                </a:solidFill>
                <a:effectLst>
                  <a:outerShdw blurRad="38100" dist="38100" dir="2700000" algn="tl">
                    <a:srgbClr val="000000">
                      <a:alpha val="43137"/>
                    </a:srgbClr>
                  </a:outerShdw>
                </a:effectLst>
              </a:rPr>
              <a:t>Leature-6</a:t>
            </a:r>
            <a:endParaRPr lang="ar-IQ" sz="3600" b="1" dirty="0">
              <a:solidFill>
                <a:schemeClr val="bg1"/>
              </a:solidFill>
              <a:effectLst>
                <a:outerShdw blurRad="38100" dist="38100" dir="2700000" algn="tl">
                  <a:srgbClr val="000000">
                    <a:alpha val="43137"/>
                  </a:srgbClr>
                </a:outerShdw>
              </a:effectLst>
            </a:endParaRPr>
          </a:p>
        </p:txBody>
      </p:sp>
      <p:sp>
        <p:nvSpPr>
          <p:cNvPr id="8" name="مستطيل 7"/>
          <p:cNvSpPr/>
          <p:nvPr/>
        </p:nvSpPr>
        <p:spPr>
          <a:xfrm>
            <a:off x="3059833" y="6021288"/>
            <a:ext cx="3888432" cy="785536"/>
          </a:xfrm>
          <a:prstGeom prst="rect">
            <a:avLst/>
          </a:prstGeom>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lnSpc>
                <a:spcPct val="80000"/>
              </a:lnSpc>
              <a:defRPr/>
            </a:pPr>
            <a:r>
              <a:rPr lang="ar-IQ" sz="2800" b="1" dirty="0" smtClean="0">
                <a:ln w="11430"/>
                <a:solidFill>
                  <a:srgbClr val="FF0000"/>
                </a:solidFill>
                <a:effectLst>
                  <a:outerShdw blurRad="80000" dist="40000" dir="5040000" algn="tl">
                    <a:srgbClr val="000000">
                      <a:alpha val="30000"/>
                    </a:srgbClr>
                  </a:outerShdw>
                </a:effectLst>
              </a:rPr>
              <a:t>مدرس المادة</a:t>
            </a:r>
          </a:p>
          <a:p>
            <a:pPr algn="ctr">
              <a:lnSpc>
                <a:spcPct val="80000"/>
              </a:lnSpc>
              <a:defRPr/>
            </a:pPr>
            <a:r>
              <a:rPr lang="ar-IQ" sz="2800" b="1" dirty="0" smtClean="0">
                <a:ln w="11430"/>
                <a:solidFill>
                  <a:srgbClr val="FF0000"/>
                </a:solidFill>
                <a:effectLst>
                  <a:outerShdw blurRad="80000" dist="40000" dir="5040000" algn="tl">
                    <a:srgbClr val="000000">
                      <a:alpha val="30000"/>
                    </a:srgbClr>
                  </a:outerShdw>
                </a:effectLst>
              </a:rPr>
              <a:t>أ.م.د. مزهر طه محمد </a:t>
            </a:r>
            <a:endParaRPr lang="en-US" sz="2800" b="1" dirty="0">
              <a:ln w="11430"/>
              <a:solidFill>
                <a:srgbClr val="FF0000"/>
              </a:solidFill>
              <a:effectLst>
                <a:outerShdw blurRad="80000" dist="40000" dir="5040000" algn="tl">
                  <a:srgbClr val="000000">
                    <a:alpha val="30000"/>
                  </a:srgbClr>
                </a:outerShdw>
              </a:effectLst>
            </a:endParaRPr>
          </a:p>
        </p:txBody>
      </p:sp>
      <p:sp>
        <p:nvSpPr>
          <p:cNvPr id="9" name="Rectangle 2"/>
          <p:cNvSpPr txBox="1">
            <a:spLocks noChangeArrowheads="1"/>
          </p:cNvSpPr>
          <p:nvPr/>
        </p:nvSpPr>
        <p:spPr>
          <a:xfrm>
            <a:off x="1043608" y="3501008"/>
            <a:ext cx="7772400" cy="1512168"/>
          </a:xfrm>
          <a:prstGeom prst="rect">
            <a:avLst/>
          </a:prstGeom>
          <a:effectLst>
            <a:outerShdw dist="68392" dir="1308085" algn="ctr" rotWithShape="0">
              <a:schemeClr val="bg1"/>
            </a:outerShdw>
          </a:effectLst>
        </p:spPr>
        <p:txBody>
          <a:bodyPr lIns="45720" rIns="228600" anchor="b">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lnSpc>
                <a:spcPct val="170000"/>
              </a:lnSpc>
              <a:spcBef>
                <a:spcPct val="0"/>
              </a:spcBef>
              <a:defRPr/>
            </a:pPr>
            <a:r>
              <a:rPr kumimoji="0" lang="ar-IQ" sz="4800" b="1" i="0" u="none" strike="noStrike" kern="1200" spc="50" normalizeH="0" baseline="0" noProof="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j-lt"/>
                <a:ea typeface="+mj-ea"/>
                <a:cs typeface="PT Bold Heading" pitchFamily="2" charset="-78"/>
              </a:rPr>
              <a:t>م</a:t>
            </a:r>
            <a:r>
              <a:rPr lang="ar-IQ" sz="48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PT Bold Heading" pitchFamily="2" charset="-78"/>
              </a:rPr>
              <a:t>/</a:t>
            </a:r>
            <a:r>
              <a:rPr lang="ar-IQ"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PT Bold Heading" pitchFamily="2" charset="-78"/>
              </a:rPr>
              <a:t> التنظيم الإداري والتكنولوجي لمنشأة صناعية</a:t>
            </a:r>
            <a:endParaRPr lang="en-U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PT Bold Heading" pitchFamily="2" charset="-78"/>
            </a:endParaRPr>
          </a:p>
        </p:txBody>
      </p:sp>
      <p:pic>
        <p:nvPicPr>
          <p:cNvPr id="10" name="صورة 8" descr="1235042_296397363831861_1401777003_n"/>
          <p:cNvPicPr>
            <a:picLocks noChangeAspect="1" noChangeArrowheads="1"/>
          </p:cNvPicPr>
          <p:nvPr/>
        </p:nvPicPr>
        <p:blipFill>
          <a:blip r:embed="rId2" cstate="print">
            <a:clrChange>
              <a:clrFrom>
                <a:srgbClr val="FFFFFF"/>
              </a:clrFrom>
              <a:clrTo>
                <a:srgbClr val="FFFFFF">
                  <a:alpha val="0"/>
                </a:srgbClr>
              </a:clrTo>
            </a:clrChange>
          </a:blip>
          <a:srcRect t="7339" b="11926"/>
          <a:stretch>
            <a:fillRect/>
          </a:stretch>
        </p:blipFill>
        <p:spPr bwMode="auto">
          <a:xfrm>
            <a:off x="3923928" y="476672"/>
            <a:ext cx="1262418" cy="10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79512" y="1556792"/>
            <a:ext cx="8748464" cy="1631216"/>
          </a:xfrm>
          <a:prstGeom prst="rect">
            <a:avLst/>
          </a:prstGeom>
        </p:spPr>
        <p:txBody>
          <a:bodyPr wrap="square">
            <a:spAutoFit/>
          </a:bodyPr>
          <a:lstStyle/>
          <a:p>
            <a:pPr algn="just"/>
            <a:r>
              <a:rPr lang="ar-IQ" sz="2400" b="1" dirty="0" smtClean="0"/>
              <a:t>3</a:t>
            </a:r>
            <a:r>
              <a:rPr lang="ar-IQ" sz="2800" b="1" u="sng" dirty="0" smtClean="0">
                <a:solidFill>
                  <a:srgbClr val="002060"/>
                </a:solidFill>
              </a:rPr>
              <a:t>-  التنظيم </a:t>
            </a:r>
            <a:r>
              <a:rPr lang="ar-IQ" sz="2800" b="1" u="sng" dirty="0" err="1" smtClean="0">
                <a:solidFill>
                  <a:srgbClr val="002060"/>
                </a:solidFill>
              </a:rPr>
              <a:t>الوظيفي </a:t>
            </a:r>
            <a:r>
              <a:rPr lang="ar-IQ" sz="2400" b="1" dirty="0" smtClean="0"/>
              <a:t>: يتضمن تجميع الفعاليات الرئيسية والفرعية في المصنع بوظائف ومن ثم تخصيص الوظائف </a:t>
            </a:r>
            <a:r>
              <a:rPr lang="ar-IQ" sz="2400" b="1" dirty="0" err="1" smtClean="0"/>
              <a:t>لأقسام </a:t>
            </a:r>
            <a:r>
              <a:rPr lang="ar-IQ" sz="2400" b="1" dirty="0" smtClean="0"/>
              <a:t>، </a:t>
            </a:r>
            <a:r>
              <a:rPr lang="ar-IQ" sz="2400" b="1" dirty="0" err="1" smtClean="0"/>
              <a:t>يشتمل</a:t>
            </a:r>
            <a:r>
              <a:rPr lang="ar-IQ" sz="2400" b="1" dirty="0" smtClean="0"/>
              <a:t> كل منها على وظيفة معينة وعادة ما يستخدم هذا التنظيم في المصانع الكبيرة التي تتعدد فيها العمليات الصناعية والسلع المنتجة وتكثر أنشطتها ويكون التنظيم داخل مختلف الأقسام </a:t>
            </a:r>
            <a:r>
              <a:rPr lang="ar-IQ" sz="2400" b="1" dirty="0" err="1" smtClean="0"/>
              <a:t>خطي </a:t>
            </a:r>
            <a:r>
              <a:rPr lang="ar-IQ" sz="2400" b="1" dirty="0" smtClean="0"/>
              <a:t>، وكما موضح </a:t>
            </a:r>
            <a:r>
              <a:rPr lang="ar-IQ" sz="2400" b="1" dirty="0" err="1" smtClean="0"/>
              <a:t>أدناه :</a:t>
            </a:r>
            <a:endParaRPr lang="ar-IQ" sz="2400" dirty="0"/>
          </a:p>
        </p:txBody>
      </p:sp>
      <p:pic>
        <p:nvPicPr>
          <p:cNvPr id="4098" name="Picture 2"/>
          <p:cNvPicPr>
            <a:picLocks noChangeAspect="1" noChangeArrowheads="1"/>
          </p:cNvPicPr>
          <p:nvPr/>
        </p:nvPicPr>
        <p:blipFill>
          <a:blip r:embed="rId2" cstate="print"/>
          <a:srcRect l="19089" t="16360" r="16159" b="25563"/>
          <a:stretch>
            <a:fillRect/>
          </a:stretch>
        </p:blipFill>
        <p:spPr bwMode="auto">
          <a:xfrm>
            <a:off x="899592" y="3068960"/>
            <a:ext cx="6660232" cy="378904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79512" y="1779687"/>
            <a:ext cx="8964488" cy="4154984"/>
          </a:xfrm>
          <a:prstGeom prst="rect">
            <a:avLst/>
          </a:prstGeom>
        </p:spPr>
        <p:txBody>
          <a:bodyPr wrap="square">
            <a:spAutoFit/>
          </a:bodyPr>
          <a:lstStyle/>
          <a:p>
            <a:pPr marL="2514600" indent="-2514600" algn="just"/>
            <a:r>
              <a:rPr lang="ar-IQ" sz="2400" b="1" u="sng" dirty="0" smtClean="0">
                <a:solidFill>
                  <a:srgbClr val="FF0000"/>
                </a:solidFill>
              </a:rPr>
              <a:t>مستوى الإدارة </a:t>
            </a:r>
            <a:r>
              <a:rPr lang="ar-IQ" sz="2400" b="1" u="sng" dirty="0" err="1" smtClean="0">
                <a:solidFill>
                  <a:srgbClr val="FF0000"/>
                </a:solidFill>
              </a:rPr>
              <a:t>العليا </a:t>
            </a:r>
            <a:r>
              <a:rPr lang="ar-IQ" sz="2400" b="1" dirty="0" smtClean="0"/>
              <a:t>– أي إن المدير العام ومعاونيه تكون الصلاحيات الممنوحة لهم واسعة.</a:t>
            </a:r>
          </a:p>
          <a:p>
            <a:pPr marL="2514600" indent="-2514600" algn="just"/>
            <a:endParaRPr lang="ar-IQ" sz="2400" b="1" dirty="0" smtClean="0"/>
          </a:p>
          <a:p>
            <a:pPr marL="2955925" indent="-2955925" algn="just"/>
            <a:r>
              <a:rPr lang="ar-IQ" sz="2400" b="1" u="sng" dirty="0" smtClean="0">
                <a:solidFill>
                  <a:srgbClr val="FF0000"/>
                </a:solidFill>
              </a:rPr>
              <a:t>مستوى الإدارة </a:t>
            </a:r>
            <a:r>
              <a:rPr lang="ar-IQ" sz="2400" b="1" u="sng" dirty="0" err="1" smtClean="0">
                <a:solidFill>
                  <a:srgbClr val="FF0000"/>
                </a:solidFill>
              </a:rPr>
              <a:t>المتوسطة </a:t>
            </a:r>
            <a:r>
              <a:rPr lang="ar-IQ" sz="2400" b="1" dirty="0" smtClean="0"/>
              <a:t>– يتضمن </a:t>
            </a:r>
            <a:r>
              <a:rPr lang="ar-IQ" sz="2400" b="1" dirty="0" err="1" smtClean="0"/>
              <a:t>رؤوساء</a:t>
            </a:r>
            <a:r>
              <a:rPr lang="ar-IQ" sz="2400" b="1" dirty="0" smtClean="0"/>
              <a:t> كافة الأقسام ووكلائهم ومدراء </a:t>
            </a:r>
            <a:r>
              <a:rPr lang="ar-IQ" sz="2400" b="1" dirty="0" err="1" smtClean="0"/>
              <a:t>الشعب </a:t>
            </a:r>
            <a:r>
              <a:rPr lang="ar-IQ" sz="2400" b="1" dirty="0" smtClean="0"/>
              <a:t>، ويختلف هذا المستوى عن المستوى الأول في زيادة عدد الأشخاص وقلة الصلاحيات المخولة لهم ويهتم بوضع التفصيلات للأوامر من الإدارة العليا وإبلاغها للإدارة المباشرة ورقابتها ومتابعة تنفيذها.</a:t>
            </a:r>
          </a:p>
          <a:p>
            <a:pPr marL="2955925" indent="-2955925" algn="just"/>
            <a:endParaRPr lang="ar-IQ" sz="2400" b="1" dirty="0" smtClean="0"/>
          </a:p>
          <a:p>
            <a:pPr marL="2865438" indent="-2865438" algn="just"/>
            <a:r>
              <a:rPr lang="ar-IQ" sz="2400" b="1" u="sng" dirty="0" smtClean="0">
                <a:solidFill>
                  <a:srgbClr val="FF0000"/>
                </a:solidFill>
              </a:rPr>
              <a:t>مستوى الإدارة </a:t>
            </a:r>
            <a:r>
              <a:rPr lang="ar-IQ" sz="2400" b="1" u="sng" dirty="0" err="1" smtClean="0">
                <a:solidFill>
                  <a:srgbClr val="FF0000"/>
                </a:solidFill>
              </a:rPr>
              <a:t>المباشرة </a:t>
            </a:r>
            <a:r>
              <a:rPr lang="ar-IQ" sz="2400" b="1" dirty="0" smtClean="0"/>
              <a:t>– يتضمن رئيس العمل وملاحظ العمل ويتولى هذا المستوى مسألة الإشراف على عمال وموظفي </a:t>
            </a:r>
            <a:r>
              <a:rPr lang="ar-IQ" sz="2400" b="1" dirty="0" err="1" smtClean="0"/>
              <a:t>المصنع .</a:t>
            </a:r>
            <a:endParaRPr lang="ar-IQ" sz="2400" dirty="0"/>
          </a:p>
        </p:txBody>
      </p:sp>
      <p:sp>
        <p:nvSpPr>
          <p:cNvPr id="6" name="مستطيل 5"/>
          <p:cNvSpPr/>
          <p:nvPr/>
        </p:nvSpPr>
        <p:spPr>
          <a:xfrm>
            <a:off x="2627784" y="620688"/>
            <a:ext cx="6212235" cy="523220"/>
          </a:xfrm>
          <a:prstGeom prst="rect">
            <a:avLst/>
          </a:prstGeom>
        </p:spPr>
        <p:txBody>
          <a:bodyPr wrap="square">
            <a:spAutoFit/>
          </a:bodyPr>
          <a:lstStyle/>
          <a:p>
            <a:pPr lvl="0"/>
            <a:r>
              <a:rPr lang="ar-IQ" sz="2800" dirty="0" smtClean="0">
                <a:solidFill>
                  <a:prstClr val="black"/>
                </a:solidFill>
                <a:cs typeface="PT Bold Heading" pitchFamily="2" charset="-78"/>
              </a:rPr>
              <a:t>ينقسم هذا الهيكل التنظيمي إلى ثلاثة </a:t>
            </a:r>
            <a:r>
              <a:rPr lang="ar-IQ" sz="2800" dirty="0" err="1" smtClean="0">
                <a:solidFill>
                  <a:prstClr val="black"/>
                </a:solidFill>
                <a:cs typeface="PT Bold Heading" pitchFamily="2" charset="-78"/>
              </a:rPr>
              <a:t>أنواع :</a:t>
            </a:r>
            <a:endParaRPr lang="ar-IQ" sz="2800" dirty="0" smtClean="0">
              <a:solidFill>
                <a:prstClr val="black"/>
              </a:solidFill>
              <a:cs typeface="PT Bold Heading" pitchFamily="2" charset="-78"/>
            </a:endParaRPr>
          </a:p>
        </p:txBody>
      </p:sp>
      <p:pic>
        <p:nvPicPr>
          <p:cNvPr id="8" name="صورة 7" descr="images (10).jpg"/>
          <p:cNvPicPr>
            <a:picLocks noChangeAspect="1"/>
          </p:cNvPicPr>
          <p:nvPr/>
        </p:nvPicPr>
        <p:blipFill>
          <a:blip r:embed="rId2" cstate="print"/>
          <a:stretch>
            <a:fillRect/>
          </a:stretch>
        </p:blipFill>
        <p:spPr>
          <a:xfrm>
            <a:off x="0" y="0"/>
            <a:ext cx="1728192" cy="1294476"/>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مستدير الزوايا 5"/>
          <p:cNvSpPr/>
          <p:nvPr/>
        </p:nvSpPr>
        <p:spPr>
          <a:xfrm>
            <a:off x="3635896" y="6021288"/>
            <a:ext cx="5184576" cy="648072"/>
          </a:xfrm>
          <a:prstGeom prst="roundRect">
            <a:avLst>
              <a:gd name="adj" fmla="val 13257"/>
            </a:avLst>
          </a:prstGeom>
        </p:spPr>
        <p:style>
          <a:lnRef idx="1">
            <a:schemeClr val="accent4"/>
          </a:lnRef>
          <a:fillRef idx="3">
            <a:schemeClr val="accent4"/>
          </a:fillRef>
          <a:effectRef idx="2">
            <a:schemeClr val="accent4"/>
          </a:effectRef>
          <a:fontRef idx="minor">
            <a:schemeClr val="lt1"/>
          </a:fontRef>
        </p:style>
        <p:txBody>
          <a:bodyPr rtlCol="1" anchor="ctr"/>
          <a:lstStyle/>
          <a:p>
            <a:pPr algn="ctr"/>
            <a:endParaRPr lang="ar-IQ"/>
          </a:p>
        </p:txBody>
      </p:sp>
      <p:sp>
        <p:nvSpPr>
          <p:cNvPr id="7" name="مستطيل مستدير الزوايا 6"/>
          <p:cNvSpPr/>
          <p:nvPr/>
        </p:nvSpPr>
        <p:spPr>
          <a:xfrm>
            <a:off x="3851920" y="4797152"/>
            <a:ext cx="4896544" cy="864096"/>
          </a:xfrm>
          <a:prstGeom prst="roundRect">
            <a:avLst>
              <a:gd name="adj" fmla="val 9984"/>
            </a:avLst>
          </a:prstGeom>
        </p:spPr>
        <p:style>
          <a:lnRef idx="1">
            <a:schemeClr val="accent5"/>
          </a:lnRef>
          <a:fillRef idx="3">
            <a:schemeClr val="accent5"/>
          </a:fillRef>
          <a:effectRef idx="2">
            <a:schemeClr val="accent5"/>
          </a:effectRef>
          <a:fontRef idx="minor">
            <a:schemeClr val="lt1"/>
          </a:fontRef>
        </p:style>
        <p:txBody>
          <a:bodyPr rtlCol="1" anchor="ctr"/>
          <a:lstStyle/>
          <a:p>
            <a:pPr algn="ctr"/>
            <a:endParaRPr lang="ar-IQ"/>
          </a:p>
        </p:txBody>
      </p:sp>
      <p:pic>
        <p:nvPicPr>
          <p:cNvPr id="5122" name="Picture 2"/>
          <p:cNvPicPr>
            <a:picLocks noChangeAspect="1" noChangeArrowheads="1"/>
          </p:cNvPicPr>
          <p:nvPr/>
        </p:nvPicPr>
        <p:blipFill>
          <a:blip r:embed="rId2" cstate="print"/>
          <a:srcRect l="29605" t="51797" r="25567" b="13750"/>
          <a:stretch>
            <a:fillRect/>
          </a:stretch>
        </p:blipFill>
        <p:spPr bwMode="auto">
          <a:xfrm>
            <a:off x="1619672" y="1556792"/>
            <a:ext cx="6120680" cy="2644738"/>
          </a:xfrm>
          <a:prstGeom prst="rect">
            <a:avLst/>
          </a:prstGeom>
          <a:noFill/>
          <a:ln w="9525">
            <a:noFill/>
            <a:miter lim="800000"/>
            <a:headEnd/>
            <a:tailEnd/>
          </a:ln>
        </p:spPr>
      </p:pic>
      <p:sp>
        <p:nvSpPr>
          <p:cNvPr id="5" name="مستطيل 4"/>
          <p:cNvSpPr/>
          <p:nvPr/>
        </p:nvSpPr>
        <p:spPr>
          <a:xfrm>
            <a:off x="3923928" y="4437112"/>
            <a:ext cx="4572000" cy="2246769"/>
          </a:xfrm>
          <a:prstGeom prst="rect">
            <a:avLst/>
          </a:prstGeom>
        </p:spPr>
        <p:txBody>
          <a:bodyPr>
            <a:spAutoFit/>
          </a:bodyPr>
          <a:lstStyle/>
          <a:p>
            <a:r>
              <a:rPr lang="ar-IQ" sz="2000" dirty="0" err="1" smtClean="0">
                <a:cs typeface="PT Bold Heading" pitchFamily="2" charset="-78"/>
              </a:rPr>
              <a:t>مزايــــاه :</a:t>
            </a:r>
            <a:endParaRPr lang="ar-IQ" sz="2000" dirty="0" smtClean="0">
              <a:cs typeface="PT Bold Heading" pitchFamily="2" charset="-78"/>
            </a:endParaRPr>
          </a:p>
          <a:p>
            <a:r>
              <a:rPr lang="ar-IQ" sz="2000" b="1" dirty="0" smtClean="0"/>
              <a:t>1- يحقق مبدأ التخصص.</a:t>
            </a:r>
          </a:p>
          <a:p>
            <a:r>
              <a:rPr lang="ar-IQ" sz="2000" b="1" dirty="0" smtClean="0"/>
              <a:t>2- تحديد المسؤوليات على مختلف الأعمال.</a:t>
            </a:r>
          </a:p>
          <a:p>
            <a:endParaRPr lang="ar-IQ" sz="2000" b="1" dirty="0" smtClean="0"/>
          </a:p>
          <a:p>
            <a:r>
              <a:rPr lang="ar-IQ" sz="2000" dirty="0" err="1" smtClean="0">
                <a:cs typeface="PT Bold Heading" pitchFamily="2" charset="-78"/>
              </a:rPr>
              <a:t>عيوبــــه :</a:t>
            </a:r>
            <a:endParaRPr lang="ar-IQ" sz="2000" dirty="0" smtClean="0">
              <a:cs typeface="PT Bold Heading" pitchFamily="2" charset="-78"/>
            </a:endParaRPr>
          </a:p>
          <a:p>
            <a:r>
              <a:rPr lang="ar-IQ" sz="2000" b="1" dirty="0" smtClean="0"/>
              <a:t>1-  صعوبة </a:t>
            </a:r>
            <a:r>
              <a:rPr lang="ar-IQ" sz="2000" b="1" dirty="0" err="1" smtClean="0"/>
              <a:t>الإتصالات</a:t>
            </a:r>
            <a:r>
              <a:rPr lang="ar-IQ" sz="2000" b="1" dirty="0" smtClean="0"/>
              <a:t> والتنسيق بين مختلف الأعمال.</a:t>
            </a:r>
          </a:p>
          <a:p>
            <a:r>
              <a:rPr lang="ar-IQ" sz="2000" b="1" dirty="0" smtClean="0"/>
              <a:t>2-  تعذر </a:t>
            </a:r>
            <a:r>
              <a:rPr lang="ar-IQ" sz="2000" b="1" dirty="0" err="1" smtClean="0"/>
              <a:t>إتخاذ</a:t>
            </a:r>
            <a:r>
              <a:rPr lang="ar-IQ" sz="2000" b="1" dirty="0" smtClean="0"/>
              <a:t> القرارات الصائبة بشكل سريع.</a:t>
            </a:r>
            <a:endParaRPr lang="ar-IQ"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شكل بيضاوي 8"/>
          <p:cNvSpPr/>
          <p:nvPr/>
        </p:nvSpPr>
        <p:spPr>
          <a:xfrm>
            <a:off x="7020272" y="2996952"/>
            <a:ext cx="2123728" cy="43204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IQ"/>
          </a:p>
        </p:txBody>
      </p:sp>
      <p:sp>
        <p:nvSpPr>
          <p:cNvPr id="4" name="مستطيل 3"/>
          <p:cNvSpPr/>
          <p:nvPr/>
        </p:nvSpPr>
        <p:spPr>
          <a:xfrm>
            <a:off x="323528" y="1700808"/>
            <a:ext cx="8640960" cy="3831818"/>
          </a:xfrm>
          <a:prstGeom prst="rect">
            <a:avLst/>
          </a:prstGeom>
        </p:spPr>
        <p:txBody>
          <a:bodyPr wrap="square">
            <a:spAutoFit/>
          </a:bodyPr>
          <a:lstStyle/>
          <a:p>
            <a:pPr algn="just">
              <a:lnSpc>
                <a:spcPct val="150000"/>
              </a:lnSpc>
            </a:pPr>
            <a:r>
              <a:rPr lang="ar-IQ" b="1" dirty="0" smtClean="0"/>
              <a:t>   هو دراسة كيفية ترتيب وتوالي المراحل الإنتاجية اللازمة لتصنيع سلعة أو مجموعة سلع لأجل تحديد نوع </a:t>
            </a:r>
            <a:r>
              <a:rPr lang="ar-IQ" b="1" dirty="0" err="1" smtClean="0"/>
              <a:t>المكائن</a:t>
            </a:r>
            <a:r>
              <a:rPr lang="ar-IQ" b="1" dirty="0" smtClean="0"/>
              <a:t> اللازمة وعددها ومواقعها المناسبة لإتمام العمليات التصنيعية </a:t>
            </a:r>
            <a:r>
              <a:rPr lang="ar-IQ" b="1" dirty="0" err="1" smtClean="0"/>
              <a:t>باقل</a:t>
            </a:r>
            <a:r>
              <a:rPr lang="ar-IQ" b="1" dirty="0" smtClean="0"/>
              <a:t> دوره إنتاجية </a:t>
            </a:r>
            <a:r>
              <a:rPr lang="ar-IQ" b="1" dirty="0" err="1" smtClean="0"/>
              <a:t>ممكنة.</a:t>
            </a:r>
            <a:r>
              <a:rPr lang="ar-IQ" b="1" dirty="0" smtClean="0"/>
              <a:t> أما العوامل المؤثرة على التنظيم </a:t>
            </a:r>
            <a:r>
              <a:rPr lang="ar-IQ" b="1" dirty="0" err="1" smtClean="0"/>
              <a:t>التكنولوجي :</a:t>
            </a:r>
            <a:endParaRPr lang="ar-IQ" b="1" dirty="0" smtClean="0"/>
          </a:p>
          <a:p>
            <a:pPr algn="just">
              <a:lnSpc>
                <a:spcPct val="150000"/>
              </a:lnSpc>
            </a:pPr>
            <a:r>
              <a:rPr lang="ar-IQ" b="1" dirty="0" smtClean="0">
                <a:solidFill>
                  <a:schemeClr val="bg1"/>
                </a:solidFill>
              </a:rPr>
              <a:t>1-  نوع </a:t>
            </a:r>
            <a:r>
              <a:rPr lang="ar-IQ" b="1" dirty="0" err="1" smtClean="0">
                <a:solidFill>
                  <a:schemeClr val="bg1"/>
                </a:solidFill>
              </a:rPr>
              <a:t>الصناعة :</a:t>
            </a:r>
            <a:endParaRPr lang="ar-IQ" b="1" dirty="0" smtClean="0">
              <a:solidFill>
                <a:schemeClr val="bg1"/>
              </a:solidFill>
            </a:endParaRPr>
          </a:p>
          <a:p>
            <a:pPr marL="1965325" indent="-1965325" algn="just">
              <a:lnSpc>
                <a:spcPct val="150000"/>
              </a:lnSpc>
            </a:pPr>
            <a:r>
              <a:rPr lang="ar-IQ" b="1" dirty="0" smtClean="0"/>
              <a:t>أ- الصناعة </a:t>
            </a:r>
            <a:r>
              <a:rPr lang="ar-IQ" b="1" dirty="0" err="1" smtClean="0"/>
              <a:t>الإستخراجية</a:t>
            </a:r>
            <a:r>
              <a:rPr lang="ar-IQ" b="1" dirty="0" smtClean="0"/>
              <a:t> – تتضمن عمليات </a:t>
            </a:r>
            <a:r>
              <a:rPr lang="ar-IQ" b="1" dirty="0" err="1" smtClean="0"/>
              <a:t>إستخراج</a:t>
            </a:r>
            <a:r>
              <a:rPr lang="ar-IQ" b="1" dirty="0" smtClean="0"/>
              <a:t> الخامات الطبيعية من باطن الأرض ومن ثم عزل المواد الغريبة والشوائب منها مثل صناعة الحديد </a:t>
            </a:r>
            <a:r>
              <a:rPr lang="ar-IQ" b="1" dirty="0" err="1" smtClean="0"/>
              <a:t>والصلب .</a:t>
            </a:r>
            <a:endParaRPr lang="ar-IQ" b="1" dirty="0" smtClean="0"/>
          </a:p>
          <a:p>
            <a:pPr marL="1965325" indent="-1965325" algn="just">
              <a:lnSpc>
                <a:spcPct val="150000"/>
              </a:lnSpc>
            </a:pPr>
            <a:r>
              <a:rPr lang="ar-IQ" b="1" dirty="0" err="1" smtClean="0"/>
              <a:t>ب </a:t>
            </a:r>
            <a:r>
              <a:rPr lang="ar-IQ" b="1" dirty="0" smtClean="0"/>
              <a:t>- الصناعة </a:t>
            </a:r>
            <a:r>
              <a:rPr lang="ar-IQ" b="1" dirty="0" err="1" smtClean="0"/>
              <a:t>التحويلية </a:t>
            </a:r>
            <a:r>
              <a:rPr lang="ar-IQ" b="1" dirty="0" smtClean="0"/>
              <a:t>– تتميز بإجراء </a:t>
            </a:r>
            <a:r>
              <a:rPr lang="ar-IQ" b="1" dirty="0" err="1" smtClean="0"/>
              <a:t>التغي</a:t>
            </a:r>
            <a:r>
              <a:rPr lang="ar-IQ" b="1" dirty="0" smtClean="0"/>
              <a:t> </a:t>
            </a:r>
            <a:r>
              <a:rPr lang="ar-IQ" b="1" dirty="0" err="1" smtClean="0"/>
              <a:t>يرات</a:t>
            </a:r>
            <a:r>
              <a:rPr lang="ar-IQ" b="1" dirty="0" smtClean="0"/>
              <a:t> والتحويرات من حيث الشكل على الخامات والمواد المستخرجة و تحويلها إلى شكل آخر قابل </a:t>
            </a:r>
            <a:r>
              <a:rPr lang="ar-IQ" b="1" dirty="0" err="1" smtClean="0"/>
              <a:t>للإستعمال</a:t>
            </a:r>
            <a:r>
              <a:rPr lang="ar-IQ" b="1" dirty="0" smtClean="0"/>
              <a:t> المباشر أو </a:t>
            </a:r>
            <a:r>
              <a:rPr lang="ar-IQ" b="1" dirty="0" err="1" smtClean="0"/>
              <a:t>الإستفادة</a:t>
            </a:r>
            <a:r>
              <a:rPr lang="ar-IQ" b="1" dirty="0" smtClean="0"/>
              <a:t> منها في صناعات تحويلية أخرى مثل صناعة </a:t>
            </a:r>
            <a:r>
              <a:rPr lang="ar-IQ" b="1" dirty="0" err="1" smtClean="0"/>
              <a:t>الزجاج .</a:t>
            </a:r>
            <a:endParaRPr lang="ar-IQ" dirty="0"/>
          </a:p>
        </p:txBody>
      </p:sp>
      <p:sp>
        <p:nvSpPr>
          <p:cNvPr id="5" name="مربع نص 4"/>
          <p:cNvSpPr txBox="1"/>
          <p:nvPr/>
        </p:nvSpPr>
        <p:spPr>
          <a:xfrm>
            <a:off x="3131840" y="548680"/>
            <a:ext cx="5832648" cy="584775"/>
          </a:xfrm>
          <a:prstGeom prst="rect">
            <a:avLst/>
          </a:prstGeom>
          <a:noFill/>
        </p:spPr>
        <p:txBody>
          <a:bodyPr wrap="square" rtlCol="1">
            <a:spAutoFit/>
          </a:bodyPr>
          <a:lstStyle/>
          <a:p>
            <a:r>
              <a:rPr lang="ar-IQ" sz="3200" dirty="0" smtClean="0">
                <a:solidFill>
                  <a:schemeClr val="accent2">
                    <a:lumMod val="50000"/>
                  </a:schemeClr>
                </a:solidFill>
                <a:cs typeface="PT Bold Heading" pitchFamily="2" charset="-78"/>
              </a:rPr>
              <a:t>2- التنظيم </a:t>
            </a:r>
            <a:r>
              <a:rPr lang="ar-IQ" sz="3200" dirty="0" err="1" smtClean="0">
                <a:solidFill>
                  <a:schemeClr val="accent2">
                    <a:lumMod val="50000"/>
                  </a:schemeClr>
                </a:solidFill>
                <a:cs typeface="PT Bold Heading" pitchFamily="2" charset="-78"/>
              </a:rPr>
              <a:t>التكنلوجي</a:t>
            </a:r>
            <a:r>
              <a:rPr lang="ar-IQ" sz="3200" dirty="0" smtClean="0">
                <a:solidFill>
                  <a:schemeClr val="accent2">
                    <a:lumMod val="50000"/>
                  </a:schemeClr>
                </a:solidFill>
                <a:cs typeface="PT Bold Heading" pitchFamily="2" charset="-78"/>
              </a:rPr>
              <a:t> </a:t>
            </a:r>
          </a:p>
        </p:txBody>
      </p:sp>
      <p:pic>
        <p:nvPicPr>
          <p:cNvPr id="6" name="صورة 5" descr="تنزيل (4).jpg"/>
          <p:cNvPicPr>
            <a:picLocks noChangeAspect="1"/>
          </p:cNvPicPr>
          <p:nvPr/>
        </p:nvPicPr>
        <p:blipFill>
          <a:blip r:embed="rId2" cstate="print"/>
          <a:stretch>
            <a:fillRect/>
          </a:stretch>
        </p:blipFill>
        <p:spPr>
          <a:xfrm>
            <a:off x="179512" y="5133975"/>
            <a:ext cx="2657475" cy="1724025"/>
          </a:xfrm>
          <a:prstGeom prst="rect">
            <a:avLst/>
          </a:prstGeom>
        </p:spPr>
      </p:pic>
      <p:pic>
        <p:nvPicPr>
          <p:cNvPr id="8" name="صورة 7" descr="images (11).jpg"/>
          <p:cNvPicPr>
            <a:picLocks noChangeAspect="1"/>
          </p:cNvPicPr>
          <p:nvPr/>
        </p:nvPicPr>
        <p:blipFill>
          <a:blip r:embed="rId3" cstate="print"/>
          <a:stretch>
            <a:fillRect/>
          </a:stretch>
        </p:blipFill>
        <p:spPr>
          <a:xfrm>
            <a:off x="6948264" y="4869160"/>
            <a:ext cx="1988840" cy="198884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شكل بيضاوي 7"/>
          <p:cNvSpPr/>
          <p:nvPr/>
        </p:nvSpPr>
        <p:spPr>
          <a:xfrm>
            <a:off x="7164288" y="1988840"/>
            <a:ext cx="1979712" cy="50405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IQ"/>
          </a:p>
        </p:txBody>
      </p:sp>
      <p:sp>
        <p:nvSpPr>
          <p:cNvPr id="6" name="مستطيل 5"/>
          <p:cNvSpPr/>
          <p:nvPr/>
        </p:nvSpPr>
        <p:spPr>
          <a:xfrm>
            <a:off x="-180528" y="4593322"/>
            <a:ext cx="9324528" cy="707886"/>
          </a:xfrm>
          <a:prstGeom prst="rect">
            <a:avLst/>
          </a:prstGeom>
        </p:spPr>
        <p:txBody>
          <a:bodyPr wrap="square">
            <a:spAutoFit/>
          </a:bodyPr>
          <a:lstStyle/>
          <a:p>
            <a:pPr marL="1798638" indent="-1798638"/>
            <a:r>
              <a:rPr lang="ar-IQ" sz="2000" b="1" dirty="0" smtClean="0">
                <a:solidFill>
                  <a:srgbClr val="FF0000"/>
                </a:solidFill>
              </a:rPr>
              <a:t>ب- ا</a:t>
            </a:r>
            <a:r>
              <a:rPr lang="ar-IQ" sz="2000" b="1" u="sng" dirty="0" smtClean="0">
                <a:solidFill>
                  <a:srgbClr val="FF0000"/>
                </a:solidFill>
              </a:rPr>
              <a:t>لإنتاج </a:t>
            </a:r>
            <a:r>
              <a:rPr lang="ar-IQ" sz="2000" b="1" u="sng" dirty="0" err="1" smtClean="0">
                <a:solidFill>
                  <a:srgbClr val="FF0000"/>
                </a:solidFill>
              </a:rPr>
              <a:t>التعاقدي </a:t>
            </a:r>
            <a:r>
              <a:rPr lang="ar-IQ" sz="2000" b="1" dirty="0" smtClean="0"/>
              <a:t>– هو تصنيع المنتجات حسب الطلبات المقدمة للمصنع مثل صناعة الطائرات والسفن والأجهزة الطبية المعقدة، يمتاز الإنتاج </a:t>
            </a:r>
            <a:r>
              <a:rPr lang="ar-IQ" sz="2000" b="1" dirty="0" err="1" smtClean="0"/>
              <a:t>بإرتفاع</a:t>
            </a:r>
            <a:r>
              <a:rPr lang="ar-IQ" sz="2000" b="1" dirty="0" smtClean="0"/>
              <a:t> </a:t>
            </a:r>
            <a:r>
              <a:rPr lang="ar-IQ" sz="2000" b="1" dirty="0" err="1" smtClean="0"/>
              <a:t>تكاليفة</a:t>
            </a:r>
            <a:r>
              <a:rPr lang="ar-IQ" sz="2000" b="1" dirty="0" smtClean="0"/>
              <a:t> ودفعاته </a:t>
            </a:r>
            <a:r>
              <a:rPr lang="ar-IQ" sz="2000" b="1" dirty="0" err="1" smtClean="0"/>
              <a:t>صغيرة .</a:t>
            </a:r>
            <a:endParaRPr lang="ar-IQ" sz="2000" dirty="0"/>
          </a:p>
        </p:txBody>
      </p:sp>
      <p:sp>
        <p:nvSpPr>
          <p:cNvPr id="7" name="مستطيل 6"/>
          <p:cNvSpPr/>
          <p:nvPr/>
        </p:nvSpPr>
        <p:spPr>
          <a:xfrm>
            <a:off x="251520" y="1988840"/>
            <a:ext cx="8712968" cy="2585323"/>
          </a:xfrm>
          <a:prstGeom prst="rect">
            <a:avLst/>
          </a:prstGeom>
        </p:spPr>
        <p:txBody>
          <a:bodyPr wrap="square">
            <a:spAutoFit/>
          </a:bodyPr>
          <a:lstStyle/>
          <a:p>
            <a:r>
              <a:rPr lang="ar-IQ" sz="2400" b="1" dirty="0" smtClean="0">
                <a:solidFill>
                  <a:schemeClr val="bg1"/>
                </a:solidFill>
              </a:rPr>
              <a:t>2</a:t>
            </a:r>
            <a:r>
              <a:rPr lang="ar-IQ" sz="2000" b="1" dirty="0" smtClean="0">
                <a:solidFill>
                  <a:schemeClr val="bg1"/>
                </a:solidFill>
              </a:rPr>
              <a:t>- حجم </a:t>
            </a:r>
            <a:r>
              <a:rPr lang="ar-IQ" sz="2000" b="1" dirty="0" err="1" smtClean="0">
                <a:solidFill>
                  <a:schemeClr val="bg1"/>
                </a:solidFill>
              </a:rPr>
              <a:t>الإنتاج :</a:t>
            </a:r>
            <a:r>
              <a:rPr lang="ar-IQ" sz="2000" b="1" dirty="0" smtClean="0">
                <a:solidFill>
                  <a:schemeClr val="bg1"/>
                </a:solidFill>
              </a:rPr>
              <a:t> </a:t>
            </a:r>
            <a:endParaRPr lang="ar-IQ" sz="2400" b="1" dirty="0" smtClean="0">
              <a:solidFill>
                <a:schemeClr val="bg1"/>
              </a:solidFill>
            </a:endParaRPr>
          </a:p>
          <a:p>
            <a:endParaRPr lang="ar-IQ" b="1" dirty="0" smtClean="0"/>
          </a:p>
          <a:p>
            <a:pPr algn="just"/>
            <a:r>
              <a:rPr lang="ar-IQ" sz="2000" b="1" dirty="0" smtClean="0"/>
              <a:t>يصنف </a:t>
            </a:r>
            <a:r>
              <a:rPr lang="ar-IQ" sz="2000" b="1" dirty="0" err="1" smtClean="0"/>
              <a:t>إلى:</a:t>
            </a:r>
            <a:endParaRPr lang="ar-IQ" sz="2000" b="1" dirty="0" smtClean="0"/>
          </a:p>
          <a:p>
            <a:pPr algn="just"/>
            <a:endParaRPr lang="ar-IQ" sz="2000" b="1" dirty="0" smtClean="0"/>
          </a:p>
          <a:p>
            <a:pPr marL="1706563" indent="-1706563" algn="just"/>
            <a:r>
              <a:rPr lang="ar-IQ" sz="2000" b="1" dirty="0" smtClean="0">
                <a:solidFill>
                  <a:srgbClr val="FF0000"/>
                </a:solidFill>
              </a:rPr>
              <a:t>أ- </a:t>
            </a:r>
            <a:r>
              <a:rPr lang="ar-IQ" sz="2000" b="1" u="sng" dirty="0" smtClean="0">
                <a:solidFill>
                  <a:srgbClr val="FF0000"/>
                </a:solidFill>
              </a:rPr>
              <a:t>الإنتاج </a:t>
            </a:r>
            <a:r>
              <a:rPr lang="ar-IQ" sz="2000" b="1" u="sng" dirty="0" err="1" smtClean="0">
                <a:solidFill>
                  <a:srgbClr val="FF0000"/>
                </a:solidFill>
              </a:rPr>
              <a:t>المستمر </a:t>
            </a:r>
            <a:r>
              <a:rPr lang="ar-IQ" sz="2000" b="1" dirty="0" smtClean="0"/>
              <a:t>– يتصف </a:t>
            </a:r>
            <a:r>
              <a:rPr lang="ar-IQ" sz="2000" b="1" dirty="0" err="1" smtClean="0"/>
              <a:t>بإستمرارية</a:t>
            </a:r>
            <a:r>
              <a:rPr lang="ar-IQ" sz="2000" b="1" dirty="0" smtClean="0"/>
              <a:t> العمليات وتتابعها بشكل ثابت وبدون إجراء أي تغييرات وتبديلات سريعة عليها والدفعات الإنتاجية كبيرة والمواد الأولية المستخدمة فيها ذات مواصفات متجانسة وقليلة </a:t>
            </a:r>
            <a:r>
              <a:rPr lang="ar-IQ" sz="2000" b="1" dirty="0" err="1" smtClean="0"/>
              <a:t>الأنواع </a:t>
            </a:r>
            <a:r>
              <a:rPr lang="ar-IQ" sz="2000" b="1" dirty="0" smtClean="0"/>
              <a:t>.وعليه فإن التنظيم يكون سهل وعمليات التخطيط والسيطرة لا يحتاجان إلى جهد كبير ومهارة عالية مثل صناعة السكر  </a:t>
            </a:r>
            <a:r>
              <a:rPr lang="ar-IQ" sz="2000" b="1" dirty="0" err="1" smtClean="0"/>
              <a:t>الأسمدة .</a:t>
            </a:r>
            <a:endParaRPr lang="ar-IQ" sz="2000" dirty="0"/>
          </a:p>
        </p:txBody>
      </p:sp>
      <p:sp>
        <p:nvSpPr>
          <p:cNvPr id="9" name="مستطيل 8"/>
          <p:cNvSpPr/>
          <p:nvPr/>
        </p:nvSpPr>
        <p:spPr>
          <a:xfrm>
            <a:off x="108520" y="5374957"/>
            <a:ext cx="8927976" cy="646331"/>
          </a:xfrm>
          <a:prstGeom prst="rect">
            <a:avLst/>
          </a:prstGeom>
        </p:spPr>
        <p:txBody>
          <a:bodyPr wrap="square">
            <a:spAutoFit/>
          </a:bodyPr>
          <a:lstStyle/>
          <a:p>
            <a:pPr marL="1616075" indent="-1616075"/>
            <a:r>
              <a:rPr lang="ar-IQ" b="1" u="sng" dirty="0" smtClean="0">
                <a:solidFill>
                  <a:srgbClr val="FF0000"/>
                </a:solidFill>
              </a:rPr>
              <a:t>ج- الإنتاج </a:t>
            </a:r>
            <a:r>
              <a:rPr lang="ar-IQ" b="1" u="sng" dirty="0" err="1" smtClean="0">
                <a:solidFill>
                  <a:srgbClr val="FF0000"/>
                </a:solidFill>
              </a:rPr>
              <a:t>المتكرر </a:t>
            </a:r>
            <a:r>
              <a:rPr lang="ar-IQ" b="1" dirty="0" smtClean="0"/>
              <a:t>– يجمع بين الإنتاج المستمر والإنتاج التعاقدي ويستخدم في الصناعات الهندسية كصناعة السيارات والمعدات </a:t>
            </a:r>
            <a:r>
              <a:rPr lang="ar-IQ" b="1" dirty="0" err="1" smtClean="0"/>
              <a:t>الكهربائية .</a:t>
            </a: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شكل بيضاوي 4"/>
          <p:cNvSpPr/>
          <p:nvPr/>
        </p:nvSpPr>
        <p:spPr>
          <a:xfrm>
            <a:off x="6228184" y="1556792"/>
            <a:ext cx="2915816" cy="50405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IQ"/>
          </a:p>
        </p:txBody>
      </p:sp>
      <p:sp>
        <p:nvSpPr>
          <p:cNvPr id="4" name="مستطيل 3"/>
          <p:cNvSpPr/>
          <p:nvPr/>
        </p:nvSpPr>
        <p:spPr>
          <a:xfrm>
            <a:off x="133792" y="1602512"/>
            <a:ext cx="8964488" cy="2308324"/>
          </a:xfrm>
          <a:prstGeom prst="rect">
            <a:avLst/>
          </a:prstGeom>
        </p:spPr>
        <p:txBody>
          <a:bodyPr wrap="square">
            <a:spAutoFit/>
          </a:bodyPr>
          <a:lstStyle/>
          <a:p>
            <a:pPr marL="2606675" indent="-2606675"/>
            <a:r>
              <a:rPr lang="ar-IQ" sz="2000" b="1" dirty="0" smtClean="0">
                <a:solidFill>
                  <a:schemeClr val="bg1"/>
                </a:solidFill>
              </a:rPr>
              <a:t>3- طبيعة ومواصفات </a:t>
            </a:r>
            <a:r>
              <a:rPr lang="ar-IQ" sz="2000" b="1" dirty="0" err="1" smtClean="0">
                <a:solidFill>
                  <a:schemeClr val="bg1"/>
                </a:solidFill>
              </a:rPr>
              <a:t>السلعة </a:t>
            </a:r>
            <a:r>
              <a:rPr lang="ar-IQ" sz="2400" b="1" dirty="0" err="1" smtClean="0"/>
              <a:t>:</a:t>
            </a:r>
            <a:endParaRPr lang="ar-IQ" sz="2400" b="1" dirty="0" smtClean="0"/>
          </a:p>
          <a:p>
            <a:pPr marL="2606675" indent="-2606675"/>
            <a:endParaRPr lang="ar-IQ" sz="2400" b="1" dirty="0" smtClean="0"/>
          </a:p>
          <a:p>
            <a:pPr algn="just"/>
            <a:r>
              <a:rPr lang="ar-IQ" sz="2400" b="1" dirty="0" smtClean="0"/>
              <a:t> تتمثل بحجم السلعة ووزنها وأبعادها المختلفة ودرجة السيولة والصلابة التي تتصف </a:t>
            </a:r>
            <a:r>
              <a:rPr lang="ar-IQ" sz="2400" b="1" dirty="0" err="1" smtClean="0"/>
              <a:t>بها</a:t>
            </a:r>
            <a:r>
              <a:rPr lang="ar-IQ" sz="2400" b="1" dirty="0" smtClean="0"/>
              <a:t> وخطورة المواد المركبة واللازمة لتصنيعها مثل إنتاج السوائل والحوامض </a:t>
            </a:r>
            <a:r>
              <a:rPr lang="ar-IQ" sz="2400" b="1" dirty="0" err="1" smtClean="0"/>
              <a:t>والبترول </a:t>
            </a:r>
            <a:r>
              <a:rPr lang="ar-IQ" sz="2400" b="1" dirty="0" smtClean="0"/>
              <a:t>، إذ إنه عند تصميم تعاقب </a:t>
            </a:r>
            <a:r>
              <a:rPr lang="ar-IQ" sz="2400" b="1" dirty="0" err="1" smtClean="0"/>
              <a:t>المكائن</a:t>
            </a:r>
            <a:r>
              <a:rPr lang="ar-IQ" sz="2400" b="1" dirty="0" smtClean="0"/>
              <a:t> يؤخذ بنظر </a:t>
            </a:r>
            <a:r>
              <a:rPr lang="ar-IQ" sz="2400" b="1" dirty="0" err="1" smtClean="0"/>
              <a:t>الإعتبار</a:t>
            </a:r>
            <a:r>
              <a:rPr lang="ar-IQ" sz="2400" b="1" dirty="0" smtClean="0"/>
              <a:t> الخواص </a:t>
            </a:r>
            <a:r>
              <a:rPr lang="ar-IQ" sz="2400" b="1" dirty="0" err="1" smtClean="0"/>
              <a:t>الكيمياوية</a:t>
            </a:r>
            <a:r>
              <a:rPr lang="ar-IQ" sz="2400" b="1" dirty="0" smtClean="0"/>
              <a:t> </a:t>
            </a:r>
            <a:r>
              <a:rPr lang="ar-IQ" sz="2400" b="1" dirty="0" err="1" smtClean="0"/>
              <a:t>والفيزياوية</a:t>
            </a:r>
            <a:r>
              <a:rPr lang="ar-IQ" sz="2400" b="1" dirty="0" smtClean="0"/>
              <a:t> والهندسية للسلع المنتجة.</a:t>
            </a:r>
            <a:endParaRPr lang="ar-IQ"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79512" y="1997839"/>
            <a:ext cx="8784976" cy="3347840"/>
          </a:xfrm>
          <a:prstGeom prst="rect">
            <a:avLst/>
          </a:prstGeom>
        </p:spPr>
        <p:txBody>
          <a:bodyPr wrap="square">
            <a:spAutoFit/>
          </a:bodyPr>
          <a:lstStyle/>
          <a:p>
            <a:pPr algn="just">
              <a:lnSpc>
                <a:spcPct val="150000"/>
              </a:lnSpc>
            </a:pPr>
            <a:r>
              <a:rPr lang="ar-IQ" sz="2400" b="1" dirty="0" smtClean="0"/>
              <a:t>في سبيل بلوغ الأهداف التي يسعى إليها المصنع والتي أُقيم من أجلها ينبغي حصر الفعاليات والأنشطة الضرورية لإنجاز الأعمال فيه بصيغة متكاملة ومن ثم العمل على توحيدها بشكل متوازن ومنسق لمنع </a:t>
            </a:r>
            <a:r>
              <a:rPr lang="ar-IQ" sz="2400" b="1" dirty="0" err="1" smtClean="0"/>
              <a:t>الإزدواجية</a:t>
            </a:r>
            <a:r>
              <a:rPr lang="ar-IQ" sz="2400" b="1" dirty="0" smtClean="0"/>
              <a:t> في الأعمال إثناء تنفيذها ولضمان ذلك تتحتم الضرورة اللجوء إلى كيان تنظيمي يبدأ بتقسيم الفعاليات إلى مجموعات ومن ثم تعيين لكل مجموعة أحد المرؤوسين ويخول الصلاحيات اللازمة لإنجاز العمل الخاص بمجموعته، لذا يجب إتباع الخطوات </a:t>
            </a:r>
            <a:r>
              <a:rPr lang="ar-IQ" sz="2400" b="1" dirty="0" err="1" smtClean="0"/>
              <a:t>التالية :</a:t>
            </a:r>
            <a:endParaRPr lang="ar-IQ" sz="2400" dirty="0"/>
          </a:p>
        </p:txBody>
      </p:sp>
      <p:sp>
        <p:nvSpPr>
          <p:cNvPr id="5" name="مربع نص 4"/>
          <p:cNvSpPr txBox="1"/>
          <p:nvPr/>
        </p:nvSpPr>
        <p:spPr>
          <a:xfrm>
            <a:off x="4644008" y="404664"/>
            <a:ext cx="4176464" cy="769441"/>
          </a:xfrm>
          <a:prstGeom prst="rect">
            <a:avLst/>
          </a:prstGeom>
          <a:noFill/>
        </p:spPr>
        <p:txBody>
          <a:bodyPr wrap="square" rtlCol="1">
            <a:spAutoFit/>
          </a:bodyPr>
          <a:lstStyle/>
          <a:p>
            <a:r>
              <a:rPr lang="ar-IQ" sz="4400" dirty="0" smtClean="0">
                <a:cs typeface="PT Bold Heading" pitchFamily="2" charset="-78"/>
              </a:rPr>
              <a:t>المقدمة </a:t>
            </a:r>
            <a:endParaRPr lang="ar-IQ" sz="4400" dirty="0">
              <a:cs typeface="PT Bold Heading" pitchFamily="2" charset="-78"/>
            </a:endParaRPr>
          </a:p>
        </p:txBody>
      </p:sp>
      <p:pic>
        <p:nvPicPr>
          <p:cNvPr id="6" name="صورة 5" descr="تنزيل.jpg"/>
          <p:cNvPicPr>
            <a:picLocks noChangeAspect="1"/>
          </p:cNvPicPr>
          <p:nvPr/>
        </p:nvPicPr>
        <p:blipFill>
          <a:blip r:embed="rId2" cstate="print"/>
          <a:stretch>
            <a:fillRect/>
          </a:stretch>
        </p:blipFill>
        <p:spPr>
          <a:xfrm>
            <a:off x="611560" y="4941168"/>
            <a:ext cx="2376264" cy="177932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1484784"/>
            <a:ext cx="9144000" cy="5009833"/>
          </a:xfrm>
          <a:prstGeom prst="rect">
            <a:avLst/>
          </a:prstGeom>
        </p:spPr>
        <p:txBody>
          <a:bodyPr wrap="square">
            <a:spAutoFit/>
          </a:bodyPr>
          <a:lstStyle/>
          <a:p>
            <a:pPr marL="432000" indent="-288000">
              <a:lnSpc>
                <a:spcPct val="150000"/>
              </a:lnSpc>
              <a:buFont typeface="+mj-lt"/>
              <a:buAutoNum type="arabicPeriod"/>
            </a:pPr>
            <a:r>
              <a:rPr lang="ar-IQ" sz="2400" b="1" dirty="0" smtClean="0"/>
              <a:t>تحديد الأهداف العامة للمصنع متمثلة بكميات ونوعيات السلع المطلوب إنتاجها.</a:t>
            </a:r>
          </a:p>
          <a:p>
            <a:pPr marL="432000" indent="-288000">
              <a:lnSpc>
                <a:spcPct val="150000"/>
              </a:lnSpc>
              <a:buFont typeface="+mj-lt"/>
              <a:buAutoNum type="arabicPeriod"/>
            </a:pPr>
            <a:r>
              <a:rPr lang="ar-IQ" sz="2400" b="1" dirty="0" smtClean="0"/>
              <a:t>تكوين الخطط والسياسات لبلوغ هذه الأهداف من خلال تصميم ال م سالك التكنولوجية اللازمة لعمليات التصنيع.</a:t>
            </a:r>
          </a:p>
          <a:p>
            <a:pPr marL="432000" indent="-288000">
              <a:lnSpc>
                <a:spcPct val="150000"/>
              </a:lnSpc>
              <a:buFont typeface="+mj-lt"/>
              <a:buAutoNum type="arabicPeriod"/>
            </a:pPr>
            <a:r>
              <a:rPr lang="ar-IQ" sz="2400" b="1" dirty="0" smtClean="0"/>
              <a:t>تعيين الأعمال والواجبات الرئيسية لتنفيذ الخطط والوصول إلى الأهداف بتهيئة المواد </a:t>
            </a:r>
            <a:r>
              <a:rPr lang="ar-IQ" sz="2400" b="1" dirty="0" err="1" smtClean="0"/>
              <a:t>والمكائن</a:t>
            </a:r>
            <a:r>
              <a:rPr lang="ar-IQ" sz="2400" b="1" dirty="0" smtClean="0"/>
              <a:t> والمعدات اللازمة للعمل والمهارات المطلوبة والجداول الزمنية للتشغيل والصيانة والإدامة.</a:t>
            </a:r>
          </a:p>
          <a:p>
            <a:pPr marL="432000" indent="-288000">
              <a:lnSpc>
                <a:spcPct val="150000"/>
              </a:lnSpc>
              <a:buFont typeface="+mj-lt"/>
              <a:buAutoNum type="arabicPeriod"/>
            </a:pPr>
            <a:r>
              <a:rPr lang="ar-IQ" sz="2400" b="1" dirty="0" smtClean="0"/>
              <a:t>تحديد الوظائف اللازمة لإنجاز الأعمال بكفاءة من خلال تحديد الهيكل التنظيمي الملائم.</a:t>
            </a:r>
          </a:p>
          <a:p>
            <a:pPr marL="432000" indent="-288000">
              <a:lnSpc>
                <a:spcPct val="150000"/>
              </a:lnSpc>
              <a:buFont typeface="+mj-lt"/>
              <a:buAutoNum type="arabicPeriod"/>
            </a:pPr>
            <a:r>
              <a:rPr lang="ar-IQ" sz="2400" b="1" dirty="0" smtClean="0"/>
              <a:t>تجميع هذه الوظائف على شكل مجموعات للحصول على أحسن النتائج التي يهدف إليها المصنع وتعيين رئيس لكل مجموعة يشرف على وظائفها.</a:t>
            </a:r>
          </a:p>
        </p:txBody>
      </p:sp>
      <p:pic>
        <p:nvPicPr>
          <p:cNvPr id="5" name="صورة 4" descr="images (4).jpg"/>
          <p:cNvPicPr>
            <a:picLocks noChangeAspect="1"/>
          </p:cNvPicPr>
          <p:nvPr/>
        </p:nvPicPr>
        <p:blipFill>
          <a:blip r:embed="rId2" cstate="print"/>
          <a:stretch>
            <a:fillRect/>
          </a:stretch>
        </p:blipFill>
        <p:spPr>
          <a:xfrm>
            <a:off x="4211960" y="0"/>
            <a:ext cx="1524000" cy="1257300"/>
          </a:xfrm>
          <a:prstGeom prst="rect">
            <a:avLst/>
          </a:prstGeom>
        </p:spPr>
      </p:pic>
      <p:pic>
        <p:nvPicPr>
          <p:cNvPr id="6" name="صورة 5" descr="images.jpg"/>
          <p:cNvPicPr>
            <a:picLocks noChangeAspect="1"/>
          </p:cNvPicPr>
          <p:nvPr/>
        </p:nvPicPr>
        <p:blipFill>
          <a:blip r:embed="rId3" cstate="print"/>
          <a:stretch>
            <a:fillRect/>
          </a:stretch>
        </p:blipFill>
        <p:spPr>
          <a:xfrm>
            <a:off x="5868144" y="0"/>
            <a:ext cx="1656184" cy="1268760"/>
          </a:xfrm>
          <a:prstGeom prst="rect">
            <a:avLst/>
          </a:prstGeom>
        </p:spPr>
      </p:pic>
      <p:pic>
        <p:nvPicPr>
          <p:cNvPr id="7" name="صورة 6" descr="تنزيل (1).jpg"/>
          <p:cNvPicPr>
            <a:picLocks noChangeAspect="1"/>
          </p:cNvPicPr>
          <p:nvPr/>
        </p:nvPicPr>
        <p:blipFill>
          <a:blip r:embed="rId4" cstate="print"/>
          <a:stretch>
            <a:fillRect/>
          </a:stretch>
        </p:blipFill>
        <p:spPr>
          <a:xfrm>
            <a:off x="7631832" y="0"/>
            <a:ext cx="1512168" cy="126876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395536" y="1997838"/>
            <a:ext cx="8352928" cy="1569660"/>
          </a:xfrm>
          <a:prstGeom prst="rect">
            <a:avLst/>
          </a:prstGeom>
        </p:spPr>
        <p:txBody>
          <a:bodyPr wrap="square">
            <a:spAutoFit/>
          </a:bodyPr>
          <a:lstStyle/>
          <a:p>
            <a:r>
              <a:rPr lang="ar-IQ" sz="2400" b="1" dirty="0" smtClean="0"/>
              <a:t>ومن خلال دراسة أجريت على أكثر من 1000 شركة أمريكية أثبتت هذه الدراسة إنه للمحا فظة على مدى سيطرة المدير على </a:t>
            </a:r>
            <a:r>
              <a:rPr lang="ar-IQ" sz="2400" b="1" dirty="0" err="1" smtClean="0"/>
              <a:t>منتسبيه</a:t>
            </a:r>
            <a:r>
              <a:rPr lang="ar-IQ" sz="2400" b="1" dirty="0" smtClean="0"/>
              <a:t> بكفاءة يكون عدد موظفيه</a:t>
            </a:r>
          </a:p>
          <a:p>
            <a:r>
              <a:rPr lang="ar-IQ" sz="2400" b="1" dirty="0" smtClean="0"/>
              <a:t>بالحالة العامة بما </a:t>
            </a:r>
            <a:r>
              <a:rPr lang="ar-IQ" sz="2400" b="1" dirty="0" err="1" smtClean="0"/>
              <a:t>لايزيد</a:t>
            </a:r>
            <a:r>
              <a:rPr lang="ar-IQ" sz="2400" b="1" dirty="0" smtClean="0"/>
              <a:t> عن 10 أشخاص مع الأخذ بنظر </a:t>
            </a:r>
            <a:r>
              <a:rPr lang="ar-IQ" sz="2400" b="1" dirty="0" err="1" smtClean="0"/>
              <a:t>الإعتبار</a:t>
            </a:r>
            <a:r>
              <a:rPr lang="ar-IQ" sz="2400" b="1" dirty="0" smtClean="0"/>
              <a:t> </a:t>
            </a:r>
            <a:r>
              <a:rPr lang="ar-IQ" sz="2400" b="1" dirty="0" err="1" smtClean="0"/>
              <a:t>الإستخدامات</a:t>
            </a:r>
            <a:r>
              <a:rPr lang="ar-IQ" sz="2400" b="1" dirty="0" smtClean="0"/>
              <a:t> الواسعة للحاسوب </a:t>
            </a:r>
            <a:r>
              <a:rPr lang="ar-IQ" sz="2400" b="1" dirty="0" err="1" smtClean="0"/>
              <a:t>الأليكتروني</a:t>
            </a:r>
            <a:r>
              <a:rPr lang="ar-IQ" sz="2400" b="1" dirty="0" smtClean="0"/>
              <a:t> لأغلب نشاطات المصانع.</a:t>
            </a:r>
          </a:p>
        </p:txBody>
      </p:sp>
      <p:pic>
        <p:nvPicPr>
          <p:cNvPr id="7" name="صورة 6" descr="images (1).jpg"/>
          <p:cNvPicPr>
            <a:picLocks noChangeAspect="1"/>
          </p:cNvPicPr>
          <p:nvPr/>
        </p:nvPicPr>
        <p:blipFill>
          <a:blip r:embed="rId2" cstate="print">
            <a:clrChange>
              <a:clrFrom>
                <a:srgbClr val="FEFEFE"/>
              </a:clrFrom>
              <a:clrTo>
                <a:srgbClr val="FEFEFE">
                  <a:alpha val="0"/>
                </a:srgbClr>
              </a:clrTo>
            </a:clrChange>
          </a:blip>
          <a:stretch>
            <a:fillRect/>
          </a:stretch>
        </p:blipFill>
        <p:spPr>
          <a:xfrm>
            <a:off x="5580112" y="3933056"/>
            <a:ext cx="2520280" cy="2924944"/>
          </a:xfrm>
          <a:prstGeom prst="rect">
            <a:avLst/>
          </a:prstGeom>
        </p:spPr>
      </p:pic>
      <p:grpSp>
        <p:nvGrpSpPr>
          <p:cNvPr id="26" name="مجموعة 25"/>
          <p:cNvGrpSpPr/>
          <p:nvPr/>
        </p:nvGrpSpPr>
        <p:grpSpPr>
          <a:xfrm>
            <a:off x="1187624" y="3789040"/>
            <a:ext cx="3986728" cy="2751544"/>
            <a:chOff x="1233344" y="3629784"/>
            <a:chExt cx="4176464" cy="2823552"/>
          </a:xfrm>
        </p:grpSpPr>
        <p:sp>
          <p:nvSpPr>
            <p:cNvPr id="23" name="مثلث متساوي الساقين 22"/>
            <p:cNvSpPr/>
            <p:nvPr/>
          </p:nvSpPr>
          <p:spPr>
            <a:xfrm>
              <a:off x="2457480" y="3629784"/>
              <a:ext cx="1728192" cy="1224136"/>
            </a:xfrm>
            <a:prstGeom prst="triangle">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IQ" sz="2000" dirty="0" smtClean="0">
                  <a:solidFill>
                    <a:srgbClr val="C00000"/>
                  </a:solidFill>
                  <a:effectLst>
                    <a:outerShdw blurRad="38100" dist="38100" dir="2700000" algn="tl">
                      <a:srgbClr val="000000">
                        <a:alpha val="43137"/>
                      </a:srgbClr>
                    </a:outerShdw>
                  </a:effectLst>
                  <a:cs typeface="PT Bold Heading" pitchFamily="2" charset="-78"/>
                </a:rPr>
                <a:t>الادارة العليا</a:t>
              </a:r>
              <a:endParaRPr lang="ar-IQ" sz="2000" dirty="0">
                <a:solidFill>
                  <a:srgbClr val="C00000"/>
                </a:solidFill>
                <a:effectLst>
                  <a:outerShdw blurRad="38100" dist="38100" dir="2700000" algn="tl">
                    <a:srgbClr val="000000">
                      <a:alpha val="43137"/>
                    </a:srgbClr>
                  </a:outerShdw>
                </a:effectLst>
                <a:cs typeface="PT Bold Heading" pitchFamily="2" charset="-78"/>
              </a:endParaRPr>
            </a:p>
          </p:txBody>
        </p:sp>
        <p:sp>
          <p:nvSpPr>
            <p:cNvPr id="24" name="شبه منحرف 23"/>
            <p:cNvSpPr/>
            <p:nvPr/>
          </p:nvSpPr>
          <p:spPr>
            <a:xfrm>
              <a:off x="1850936" y="4869160"/>
              <a:ext cx="2952328" cy="792088"/>
            </a:xfrm>
            <a:prstGeom prst="trapezoid">
              <a:avLst>
                <a:gd name="adj" fmla="val 76949"/>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r>
                <a:rPr lang="ar-IQ" dirty="0" smtClean="0">
                  <a:solidFill>
                    <a:srgbClr val="002060"/>
                  </a:solidFill>
                  <a:cs typeface="PT Bold Heading" pitchFamily="2" charset="-78"/>
                </a:rPr>
                <a:t>الادارة الوسطى</a:t>
              </a:r>
              <a:endParaRPr lang="ar-IQ" dirty="0">
                <a:solidFill>
                  <a:srgbClr val="002060"/>
                </a:solidFill>
                <a:cs typeface="PT Bold Heading" pitchFamily="2" charset="-78"/>
              </a:endParaRPr>
            </a:p>
          </p:txBody>
        </p:sp>
        <p:sp>
          <p:nvSpPr>
            <p:cNvPr id="25" name="شبه منحرف 24"/>
            <p:cNvSpPr/>
            <p:nvPr/>
          </p:nvSpPr>
          <p:spPr>
            <a:xfrm>
              <a:off x="1233344" y="5661248"/>
              <a:ext cx="4176464" cy="792088"/>
            </a:xfrm>
            <a:prstGeom prst="trapezoid">
              <a:avLst>
                <a:gd name="adj" fmla="val 78873"/>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ar-IQ" dirty="0" smtClean="0">
                  <a:solidFill>
                    <a:srgbClr val="660033"/>
                  </a:solidFill>
                  <a:cs typeface="PT Bold Heading" pitchFamily="2" charset="-78"/>
                </a:rPr>
                <a:t>الادارة التنفيذية </a:t>
              </a:r>
              <a:endParaRPr lang="ar-IQ" dirty="0">
                <a:solidFill>
                  <a:srgbClr val="660033"/>
                </a:solidFill>
                <a:cs typeface="PT Bold Heading" pitchFamily="2" charset="-78"/>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مستطيل 14"/>
          <p:cNvSpPr/>
          <p:nvPr/>
        </p:nvSpPr>
        <p:spPr>
          <a:xfrm>
            <a:off x="0" y="0"/>
            <a:ext cx="9144000" cy="1268760"/>
          </a:xfrm>
          <a:prstGeom prst="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ar-IQ"/>
          </a:p>
        </p:txBody>
      </p:sp>
      <p:pic>
        <p:nvPicPr>
          <p:cNvPr id="4" name="صورة 3" descr="Marissa-Mayer2.jpg"/>
          <p:cNvPicPr>
            <a:picLocks noChangeAspect="1"/>
          </p:cNvPicPr>
          <p:nvPr/>
        </p:nvPicPr>
        <p:blipFill>
          <a:blip r:embed="rId2" cstate="print"/>
          <a:stretch>
            <a:fillRect/>
          </a:stretch>
        </p:blipFill>
        <p:spPr>
          <a:xfrm>
            <a:off x="5940152" y="1628800"/>
            <a:ext cx="2952328" cy="1965143"/>
          </a:xfrm>
          <a:prstGeom prst="rect">
            <a:avLst/>
          </a:prstGeom>
        </p:spPr>
      </p:pic>
      <p:pic>
        <p:nvPicPr>
          <p:cNvPr id="5" name="صورة 4" descr="تنزيل (3).jpg"/>
          <p:cNvPicPr>
            <a:picLocks noChangeAspect="1"/>
          </p:cNvPicPr>
          <p:nvPr/>
        </p:nvPicPr>
        <p:blipFill>
          <a:blip r:embed="rId3" cstate="print"/>
          <a:stretch>
            <a:fillRect/>
          </a:stretch>
        </p:blipFill>
        <p:spPr>
          <a:xfrm>
            <a:off x="3851920" y="1628800"/>
            <a:ext cx="2016224" cy="2016224"/>
          </a:xfrm>
          <a:prstGeom prst="rect">
            <a:avLst/>
          </a:prstGeom>
        </p:spPr>
      </p:pic>
      <p:sp>
        <p:nvSpPr>
          <p:cNvPr id="6" name="مربع نص 5"/>
          <p:cNvSpPr txBox="1"/>
          <p:nvPr/>
        </p:nvSpPr>
        <p:spPr>
          <a:xfrm>
            <a:off x="5940152" y="3789040"/>
            <a:ext cx="3203848" cy="369332"/>
          </a:xfrm>
          <a:prstGeom prst="rect">
            <a:avLst/>
          </a:prstGeom>
          <a:noFill/>
        </p:spPr>
        <p:txBody>
          <a:bodyPr wrap="square" rtlCol="1">
            <a:spAutoFit/>
          </a:bodyPr>
          <a:lstStyle/>
          <a:p>
            <a:pPr algn="ctr"/>
            <a:r>
              <a:rPr lang="ar-IQ" dirty="0" smtClean="0">
                <a:cs typeface="PT Bold Heading" pitchFamily="2" charset="-78"/>
              </a:rPr>
              <a:t>مدير موقع </a:t>
            </a:r>
            <a:r>
              <a:rPr lang="en-US" dirty="0" smtClean="0">
                <a:cs typeface="PT Bold Heading" pitchFamily="2" charset="-78"/>
              </a:rPr>
              <a:t>Yahoo</a:t>
            </a:r>
            <a:endParaRPr lang="ar-IQ" dirty="0">
              <a:cs typeface="PT Bold Heading" pitchFamily="2" charset="-78"/>
            </a:endParaRPr>
          </a:p>
        </p:txBody>
      </p:sp>
      <p:sp>
        <p:nvSpPr>
          <p:cNvPr id="7" name="مربع نص 6"/>
          <p:cNvSpPr txBox="1"/>
          <p:nvPr/>
        </p:nvSpPr>
        <p:spPr>
          <a:xfrm>
            <a:off x="3275856" y="3789040"/>
            <a:ext cx="3203848" cy="369332"/>
          </a:xfrm>
          <a:prstGeom prst="rect">
            <a:avLst/>
          </a:prstGeom>
          <a:noFill/>
        </p:spPr>
        <p:txBody>
          <a:bodyPr wrap="square" rtlCol="1">
            <a:spAutoFit/>
          </a:bodyPr>
          <a:lstStyle/>
          <a:p>
            <a:pPr algn="ctr"/>
            <a:r>
              <a:rPr lang="ar-IQ" dirty="0" smtClean="0">
                <a:cs typeface="PT Bold Heading" pitchFamily="2" charset="-78"/>
              </a:rPr>
              <a:t>مدير موقع </a:t>
            </a:r>
            <a:r>
              <a:rPr lang="en-US" dirty="0" err="1" smtClean="0">
                <a:cs typeface="PT Bold Heading" pitchFamily="2" charset="-78"/>
              </a:rPr>
              <a:t>Facebook</a:t>
            </a:r>
            <a:endParaRPr lang="ar-IQ" dirty="0">
              <a:cs typeface="PT Bold Heading" pitchFamily="2" charset="-78"/>
            </a:endParaRPr>
          </a:p>
        </p:txBody>
      </p:sp>
      <p:pic>
        <p:nvPicPr>
          <p:cNvPr id="8" name="صورة 7" descr="135.jpg"/>
          <p:cNvPicPr>
            <a:picLocks noChangeAspect="1"/>
          </p:cNvPicPr>
          <p:nvPr/>
        </p:nvPicPr>
        <p:blipFill>
          <a:blip r:embed="rId4" cstate="print"/>
          <a:stretch>
            <a:fillRect/>
          </a:stretch>
        </p:blipFill>
        <p:spPr>
          <a:xfrm>
            <a:off x="827584" y="1772817"/>
            <a:ext cx="2808312" cy="1872208"/>
          </a:xfrm>
          <a:prstGeom prst="rect">
            <a:avLst/>
          </a:prstGeom>
        </p:spPr>
      </p:pic>
      <p:sp>
        <p:nvSpPr>
          <p:cNvPr id="9" name="مربع نص 8"/>
          <p:cNvSpPr txBox="1"/>
          <p:nvPr/>
        </p:nvSpPr>
        <p:spPr>
          <a:xfrm>
            <a:off x="539552" y="3789040"/>
            <a:ext cx="3203848" cy="369332"/>
          </a:xfrm>
          <a:prstGeom prst="rect">
            <a:avLst/>
          </a:prstGeom>
          <a:noFill/>
        </p:spPr>
        <p:txBody>
          <a:bodyPr wrap="square" rtlCol="1">
            <a:spAutoFit/>
          </a:bodyPr>
          <a:lstStyle/>
          <a:p>
            <a:pPr algn="ctr"/>
            <a:r>
              <a:rPr lang="ar-IQ" dirty="0" smtClean="0">
                <a:cs typeface="PT Bold Heading" pitchFamily="2" charset="-78"/>
              </a:rPr>
              <a:t>مدير شركة نوكيا</a:t>
            </a:r>
            <a:endParaRPr lang="ar-IQ" dirty="0">
              <a:cs typeface="PT Bold Heading" pitchFamily="2" charset="-78"/>
            </a:endParaRPr>
          </a:p>
        </p:txBody>
      </p:sp>
      <p:pic>
        <p:nvPicPr>
          <p:cNvPr id="10" name="صورة 9" descr="images (6).jpg"/>
          <p:cNvPicPr>
            <a:picLocks noChangeAspect="1"/>
          </p:cNvPicPr>
          <p:nvPr/>
        </p:nvPicPr>
        <p:blipFill>
          <a:blip r:embed="rId5" cstate="print"/>
          <a:stretch>
            <a:fillRect/>
          </a:stretch>
        </p:blipFill>
        <p:spPr>
          <a:xfrm>
            <a:off x="6300192" y="4437112"/>
            <a:ext cx="2466975" cy="1857375"/>
          </a:xfrm>
          <a:prstGeom prst="rect">
            <a:avLst/>
          </a:prstGeom>
        </p:spPr>
      </p:pic>
      <p:sp>
        <p:nvSpPr>
          <p:cNvPr id="11" name="مربع نص 10"/>
          <p:cNvSpPr txBox="1"/>
          <p:nvPr/>
        </p:nvSpPr>
        <p:spPr>
          <a:xfrm>
            <a:off x="5940152" y="6309320"/>
            <a:ext cx="3203848" cy="369332"/>
          </a:xfrm>
          <a:prstGeom prst="rect">
            <a:avLst/>
          </a:prstGeom>
          <a:noFill/>
        </p:spPr>
        <p:txBody>
          <a:bodyPr wrap="square" rtlCol="1">
            <a:spAutoFit/>
          </a:bodyPr>
          <a:lstStyle/>
          <a:p>
            <a:pPr algn="ctr"/>
            <a:r>
              <a:rPr lang="ar-IQ" dirty="0" smtClean="0">
                <a:cs typeface="PT Bold Heading" pitchFamily="2" charset="-78"/>
              </a:rPr>
              <a:t>مدير شركة ابل</a:t>
            </a:r>
            <a:endParaRPr lang="ar-IQ" dirty="0">
              <a:cs typeface="PT Bold Heading" pitchFamily="2" charset="-78"/>
            </a:endParaRPr>
          </a:p>
        </p:txBody>
      </p:sp>
      <p:pic>
        <p:nvPicPr>
          <p:cNvPr id="12" name="صورة 11" descr="images (7).jpg"/>
          <p:cNvPicPr>
            <a:picLocks noChangeAspect="1"/>
          </p:cNvPicPr>
          <p:nvPr/>
        </p:nvPicPr>
        <p:blipFill>
          <a:blip r:embed="rId6" cstate="print"/>
          <a:stretch>
            <a:fillRect/>
          </a:stretch>
        </p:blipFill>
        <p:spPr>
          <a:xfrm>
            <a:off x="3491880" y="4509120"/>
            <a:ext cx="2657475" cy="1724025"/>
          </a:xfrm>
          <a:prstGeom prst="rect">
            <a:avLst/>
          </a:prstGeom>
        </p:spPr>
      </p:pic>
      <p:sp>
        <p:nvSpPr>
          <p:cNvPr id="13" name="مربع نص 12"/>
          <p:cNvSpPr txBox="1"/>
          <p:nvPr/>
        </p:nvSpPr>
        <p:spPr>
          <a:xfrm>
            <a:off x="3275856" y="6309320"/>
            <a:ext cx="3203848" cy="369332"/>
          </a:xfrm>
          <a:prstGeom prst="rect">
            <a:avLst/>
          </a:prstGeom>
          <a:noFill/>
        </p:spPr>
        <p:txBody>
          <a:bodyPr wrap="square" rtlCol="1">
            <a:spAutoFit/>
          </a:bodyPr>
          <a:lstStyle/>
          <a:p>
            <a:pPr algn="ctr"/>
            <a:r>
              <a:rPr lang="ar-IQ" dirty="0" smtClean="0">
                <a:cs typeface="PT Bold Heading" pitchFamily="2" charset="-78"/>
              </a:rPr>
              <a:t>مدير شركة </a:t>
            </a:r>
            <a:r>
              <a:rPr lang="ar-IQ" dirty="0" err="1" smtClean="0">
                <a:cs typeface="PT Bold Heading" pitchFamily="2" charset="-78"/>
              </a:rPr>
              <a:t>مارسيدس</a:t>
            </a:r>
            <a:endParaRPr lang="ar-IQ" dirty="0">
              <a:cs typeface="PT Bold Heading" pitchFamily="2" charset="-78"/>
            </a:endParaRPr>
          </a:p>
        </p:txBody>
      </p:sp>
      <p:sp>
        <p:nvSpPr>
          <p:cNvPr id="14" name="مربع نص 13"/>
          <p:cNvSpPr txBox="1"/>
          <p:nvPr/>
        </p:nvSpPr>
        <p:spPr>
          <a:xfrm>
            <a:off x="2627784" y="332656"/>
            <a:ext cx="4752528" cy="769441"/>
          </a:xfrm>
          <a:prstGeom prst="rect">
            <a:avLst/>
          </a:prstGeom>
          <a:noFill/>
        </p:spPr>
        <p:txBody>
          <a:bodyPr wrap="square" rtlCol="1">
            <a:spAutoFit/>
          </a:bodyPr>
          <a:lstStyle/>
          <a:p>
            <a:r>
              <a:rPr lang="ar-IQ" sz="4400" dirty="0" smtClean="0">
                <a:solidFill>
                  <a:schemeClr val="bg1">
                    <a:lumMod val="95000"/>
                  </a:schemeClr>
                </a:solidFill>
                <a:cs typeface="PT Bold Heading" pitchFamily="2" charset="-78"/>
              </a:rPr>
              <a:t>اشهر المدراء في العالم </a:t>
            </a:r>
            <a:endParaRPr lang="ar-IQ" sz="4400" dirty="0">
              <a:solidFill>
                <a:schemeClr val="bg1">
                  <a:lumMod val="95000"/>
                </a:schemeClr>
              </a:solidFill>
              <a:cs typeface="PT Bold Heading" pitchFamily="2" charset="-78"/>
            </a:endParaRPr>
          </a:p>
        </p:txBody>
      </p:sp>
      <p:pic>
        <p:nvPicPr>
          <p:cNvPr id="16" name="صورة 15" descr="images (8).jpg"/>
          <p:cNvPicPr>
            <a:picLocks noChangeAspect="1"/>
          </p:cNvPicPr>
          <p:nvPr/>
        </p:nvPicPr>
        <p:blipFill>
          <a:blip r:embed="rId7" cstate="print"/>
          <a:stretch>
            <a:fillRect/>
          </a:stretch>
        </p:blipFill>
        <p:spPr>
          <a:xfrm>
            <a:off x="1187624" y="4293096"/>
            <a:ext cx="1512168" cy="2231470"/>
          </a:xfrm>
          <a:prstGeom prst="rect">
            <a:avLst/>
          </a:prstGeom>
        </p:spPr>
      </p:pic>
      <p:sp>
        <p:nvSpPr>
          <p:cNvPr id="17" name="مربع نص 16"/>
          <p:cNvSpPr txBox="1"/>
          <p:nvPr/>
        </p:nvSpPr>
        <p:spPr>
          <a:xfrm>
            <a:off x="179512" y="4653136"/>
            <a:ext cx="792088" cy="1015663"/>
          </a:xfrm>
          <a:prstGeom prst="rect">
            <a:avLst/>
          </a:prstGeom>
          <a:noFill/>
        </p:spPr>
        <p:txBody>
          <a:bodyPr wrap="square" rtlCol="1">
            <a:spAutoFit/>
          </a:bodyPr>
          <a:lstStyle/>
          <a:p>
            <a:r>
              <a:rPr lang="ar-IQ" sz="6000" dirty="0" err="1" smtClean="0"/>
              <a:t>؟</a:t>
            </a:r>
            <a:endParaRPr lang="ar-IQ" sz="6000" dirty="0"/>
          </a:p>
        </p:txBody>
      </p:sp>
      <p:pic>
        <p:nvPicPr>
          <p:cNvPr id="18" name="صورة 17" descr="images (9).jpg"/>
          <p:cNvPicPr>
            <a:picLocks noChangeAspect="1"/>
          </p:cNvPicPr>
          <p:nvPr/>
        </p:nvPicPr>
        <p:blipFill>
          <a:blip r:embed="rId8" cstate="print"/>
          <a:stretch>
            <a:fillRect/>
          </a:stretch>
        </p:blipFill>
        <p:spPr>
          <a:xfrm>
            <a:off x="611560" y="4293096"/>
            <a:ext cx="2533650" cy="230425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amond(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blinds(horizontal)">
                                      <p:cBhvr>
                                        <p:cTn id="3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1"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1916832"/>
            <a:ext cx="9144000" cy="2677656"/>
          </a:xfrm>
          <a:prstGeom prst="rect">
            <a:avLst/>
          </a:prstGeom>
        </p:spPr>
        <p:txBody>
          <a:bodyPr wrap="square">
            <a:spAutoFit/>
          </a:bodyPr>
          <a:lstStyle/>
          <a:p>
            <a:pPr algn="just"/>
            <a:r>
              <a:rPr lang="ar-IQ" sz="2400" b="1" dirty="0" smtClean="0"/>
              <a:t>لكل مصنع يكون فيه خارطة تنظيمية تمثل العرض التخطيطي لمختلف الصلاحيات والمسؤوليات في المصنع والوصف لطرائق </a:t>
            </a:r>
            <a:r>
              <a:rPr lang="ar-IQ" sz="2400" b="1" dirty="0" err="1" smtClean="0"/>
              <a:t>الإتصالات</a:t>
            </a:r>
            <a:r>
              <a:rPr lang="ar-IQ" sz="2400" b="1" dirty="0" smtClean="0"/>
              <a:t> </a:t>
            </a:r>
            <a:r>
              <a:rPr lang="ar-IQ" sz="2400" b="1" dirty="0" err="1" smtClean="0"/>
              <a:t>والإرتباطات</a:t>
            </a:r>
            <a:r>
              <a:rPr lang="ar-IQ" sz="2400" b="1" dirty="0" smtClean="0"/>
              <a:t> بين كافة الأقسام وعلى كافة المستويات </a:t>
            </a:r>
            <a:r>
              <a:rPr lang="ar-IQ" sz="2400" b="1" dirty="0" err="1" smtClean="0"/>
              <a:t>الإدارية .</a:t>
            </a:r>
            <a:r>
              <a:rPr lang="ar-IQ" sz="2400" b="1" dirty="0" smtClean="0"/>
              <a:t> ومن هذه </a:t>
            </a:r>
            <a:r>
              <a:rPr lang="ar-IQ" sz="2400" b="1" dirty="0" err="1" smtClean="0"/>
              <a:t>التنظيمات :</a:t>
            </a:r>
            <a:endParaRPr lang="ar-IQ" sz="2400" b="1" dirty="0" smtClean="0"/>
          </a:p>
          <a:p>
            <a:pPr marL="365125" indent="-365125" algn="just"/>
            <a:r>
              <a:rPr lang="ar-IQ" sz="2400" b="1" dirty="0" smtClean="0"/>
              <a:t>1- </a:t>
            </a:r>
            <a:r>
              <a:rPr lang="ar-IQ" sz="2400" b="1" u="sng" dirty="0" smtClean="0">
                <a:solidFill>
                  <a:srgbClr val="002060"/>
                </a:solidFill>
              </a:rPr>
              <a:t>التنظيم </a:t>
            </a:r>
            <a:r>
              <a:rPr lang="ar-IQ" sz="2400" b="1" u="sng" dirty="0" err="1" smtClean="0">
                <a:solidFill>
                  <a:srgbClr val="002060"/>
                </a:solidFill>
              </a:rPr>
              <a:t>الخطي </a:t>
            </a:r>
            <a:r>
              <a:rPr lang="ar-IQ" sz="2400" b="1" u="sng" dirty="0" smtClean="0">
                <a:solidFill>
                  <a:srgbClr val="002060"/>
                </a:solidFill>
              </a:rPr>
              <a:t>( التنظيم </a:t>
            </a:r>
            <a:r>
              <a:rPr lang="ar-IQ" sz="2400" b="1" u="sng" dirty="0" err="1" smtClean="0">
                <a:solidFill>
                  <a:srgbClr val="002060"/>
                </a:solidFill>
              </a:rPr>
              <a:t>البسيط ) </a:t>
            </a:r>
            <a:r>
              <a:rPr lang="ar-IQ" sz="2400" b="1" dirty="0" smtClean="0"/>
              <a:t>: يستخدم في المصانع </a:t>
            </a:r>
            <a:r>
              <a:rPr lang="ar-IQ" sz="2400" b="1" dirty="0" err="1" smtClean="0"/>
              <a:t>الصغيرة </a:t>
            </a:r>
            <a:r>
              <a:rPr lang="ar-IQ" sz="2400" b="1" dirty="0" smtClean="0"/>
              <a:t>، إذ يكون مدير المصنع </a:t>
            </a:r>
            <a:r>
              <a:rPr lang="ar-IQ" sz="2400" b="1" dirty="0" err="1" smtClean="0"/>
              <a:t>المسؤول</a:t>
            </a:r>
            <a:r>
              <a:rPr lang="ar-IQ" sz="2400" b="1" dirty="0" smtClean="0"/>
              <a:t> عن كافة الإعمال الفنية والمالية، أما المستويات </a:t>
            </a:r>
            <a:r>
              <a:rPr lang="ar-IQ" sz="2400" b="1" dirty="0" err="1" smtClean="0"/>
              <a:t>التنفيذية </a:t>
            </a:r>
            <a:r>
              <a:rPr lang="ar-IQ" sz="2400" b="1" dirty="0" smtClean="0"/>
              <a:t>( </a:t>
            </a:r>
            <a:r>
              <a:rPr lang="ar-IQ" sz="2400" b="1" dirty="0" err="1" smtClean="0"/>
              <a:t>العمال </a:t>
            </a:r>
            <a:r>
              <a:rPr lang="ar-IQ" sz="2400" b="1" dirty="0" smtClean="0"/>
              <a:t>) تكون على هيئة مجاميع تعمل كل منها تحت إشراف ملاحظ يكون بدوره مرؤوساً من قبل المدير الأعلى، وكما موضح </a:t>
            </a:r>
            <a:r>
              <a:rPr lang="ar-IQ" sz="2400" b="1" dirty="0" err="1" smtClean="0"/>
              <a:t>أدناه :</a:t>
            </a:r>
            <a:endParaRPr lang="ar-IQ" sz="2400" b="1" dirty="0" smtClean="0"/>
          </a:p>
        </p:txBody>
      </p:sp>
      <p:sp>
        <p:nvSpPr>
          <p:cNvPr id="5" name="مستطيل 4"/>
          <p:cNvSpPr/>
          <p:nvPr/>
        </p:nvSpPr>
        <p:spPr>
          <a:xfrm>
            <a:off x="1763688" y="188640"/>
            <a:ext cx="7164288" cy="1077218"/>
          </a:xfrm>
          <a:prstGeom prst="rect">
            <a:avLst/>
          </a:prstGeom>
        </p:spPr>
        <p:txBody>
          <a:bodyPr wrap="square">
            <a:spAutoFit/>
          </a:bodyPr>
          <a:lstStyle/>
          <a:p>
            <a:pPr lvl="0" algn="just"/>
            <a:r>
              <a:rPr lang="ar-IQ" sz="3200" dirty="0" smtClean="0">
                <a:solidFill>
                  <a:schemeClr val="accent2">
                    <a:lumMod val="50000"/>
                  </a:schemeClr>
                </a:solidFill>
                <a:cs typeface="PT Bold Heading" pitchFamily="2" charset="-78"/>
              </a:rPr>
              <a:t>أنواع التنظيمات والمستويات الإدارية </a:t>
            </a:r>
            <a:r>
              <a:rPr lang="ar-IQ" sz="3200" dirty="0" err="1" smtClean="0">
                <a:solidFill>
                  <a:schemeClr val="accent2">
                    <a:lumMod val="50000"/>
                  </a:schemeClr>
                </a:solidFill>
                <a:cs typeface="PT Bold Heading" pitchFamily="2" charset="-78"/>
              </a:rPr>
              <a:t>المناظرة:</a:t>
            </a:r>
            <a:endParaRPr lang="ar-IQ" sz="3200" dirty="0" smtClean="0">
              <a:solidFill>
                <a:schemeClr val="accent2">
                  <a:lumMod val="50000"/>
                </a:schemeClr>
              </a:solidFill>
              <a:cs typeface="PT Bold Heading" pitchFamily="2" charset="-78"/>
            </a:endParaRPr>
          </a:p>
          <a:p>
            <a:pPr lvl="0" algn="just"/>
            <a:r>
              <a:rPr lang="ar-IQ" sz="3200" dirty="0" smtClean="0">
                <a:solidFill>
                  <a:schemeClr val="accent2">
                    <a:lumMod val="50000"/>
                  </a:schemeClr>
                </a:solidFill>
                <a:cs typeface="PT Bold Heading" pitchFamily="2" charset="-78"/>
              </a:rPr>
              <a:t>1- التنظيم </a:t>
            </a:r>
            <a:r>
              <a:rPr lang="ar-IQ" sz="3200" dirty="0" err="1" smtClean="0">
                <a:solidFill>
                  <a:schemeClr val="accent2">
                    <a:lumMod val="50000"/>
                  </a:schemeClr>
                </a:solidFill>
                <a:cs typeface="PT Bold Heading" pitchFamily="2" charset="-78"/>
              </a:rPr>
              <a:t>الاداري :</a:t>
            </a:r>
            <a:endParaRPr lang="ar-IQ" sz="3200" dirty="0" smtClean="0">
              <a:solidFill>
                <a:schemeClr val="accent2">
                  <a:lumMod val="50000"/>
                </a:schemeClr>
              </a:solidFill>
              <a:cs typeface="PT Bold Heading" pitchFamily="2" charset="-78"/>
            </a:endParaRPr>
          </a:p>
        </p:txBody>
      </p:sp>
      <p:grpSp>
        <p:nvGrpSpPr>
          <p:cNvPr id="9" name="مجموعة 8"/>
          <p:cNvGrpSpPr/>
          <p:nvPr/>
        </p:nvGrpSpPr>
        <p:grpSpPr>
          <a:xfrm>
            <a:off x="107504" y="4293096"/>
            <a:ext cx="8784976" cy="2343391"/>
            <a:chOff x="107504" y="4509120"/>
            <a:chExt cx="8784976" cy="2127367"/>
          </a:xfrm>
        </p:grpSpPr>
        <p:pic>
          <p:nvPicPr>
            <p:cNvPr id="6" name="صورة 5" descr="images (2).jpg"/>
            <p:cNvPicPr>
              <a:picLocks noChangeAspect="1"/>
            </p:cNvPicPr>
            <p:nvPr/>
          </p:nvPicPr>
          <p:blipFill>
            <a:blip r:embed="rId2" cstate="print"/>
            <a:stretch>
              <a:fillRect/>
            </a:stretch>
          </p:blipFill>
          <p:spPr>
            <a:xfrm>
              <a:off x="107504" y="4509120"/>
              <a:ext cx="5220072" cy="1440160"/>
            </a:xfrm>
            <a:prstGeom prst="rect">
              <a:avLst/>
            </a:prstGeom>
          </p:spPr>
        </p:pic>
        <p:pic>
          <p:nvPicPr>
            <p:cNvPr id="2050" name="Picture 2"/>
            <p:cNvPicPr>
              <a:picLocks noChangeAspect="1" noChangeArrowheads="1"/>
            </p:cNvPicPr>
            <p:nvPr/>
          </p:nvPicPr>
          <p:blipFill>
            <a:blip r:embed="rId3" cstate="print"/>
            <a:srcRect l="21303" t="25219" r="27781" b="28516"/>
            <a:stretch>
              <a:fillRect/>
            </a:stretch>
          </p:blipFill>
          <p:spPr bwMode="auto">
            <a:xfrm>
              <a:off x="5292080" y="4653136"/>
              <a:ext cx="3600400" cy="1983351"/>
            </a:xfrm>
            <a:prstGeom prst="rect">
              <a:avLst/>
            </a:prstGeom>
            <a:noFill/>
            <a:ln w="9525">
              <a:noFill/>
              <a:miter lim="800000"/>
              <a:headEnd/>
              <a:tailEnd/>
            </a:ln>
          </p:spPr>
        </p:pic>
        <p:sp>
          <p:nvSpPr>
            <p:cNvPr id="8" name="مستطيل 7"/>
            <p:cNvSpPr/>
            <p:nvPr/>
          </p:nvSpPr>
          <p:spPr>
            <a:xfrm>
              <a:off x="179512" y="6021288"/>
              <a:ext cx="5040560" cy="5486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IQ" b="1" dirty="0" err="1" smtClean="0"/>
                <a:t>موظفين </a:t>
              </a:r>
              <a:r>
                <a:rPr lang="ar-IQ" b="1" dirty="0" smtClean="0"/>
                <a:t>+ عمال </a:t>
              </a:r>
              <a:endParaRPr lang="ar-IQ" b="1" dirty="0"/>
            </a:p>
          </p:txBody>
        </p:sp>
      </p:grpSp>
      <p:cxnSp>
        <p:nvCxnSpPr>
          <p:cNvPr id="11" name="رابط مستقيم 10"/>
          <p:cNvCxnSpPr/>
          <p:nvPr/>
        </p:nvCxnSpPr>
        <p:spPr>
          <a:xfrm flipH="1" flipV="1">
            <a:off x="0" y="6525344"/>
            <a:ext cx="9144000" cy="72008"/>
          </a:xfrm>
          <a:prstGeom prst="line">
            <a:avLst/>
          </a:prstGeom>
          <a:ln w="57150">
            <a:solidFill>
              <a:srgbClr val="FF0000"/>
            </a:solidFill>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مستدير الزوايا 7"/>
          <p:cNvSpPr/>
          <p:nvPr/>
        </p:nvSpPr>
        <p:spPr>
          <a:xfrm>
            <a:off x="2123728" y="5456272"/>
            <a:ext cx="7020272" cy="1340768"/>
          </a:xfrm>
          <a:prstGeom prst="roundRect">
            <a:avLst>
              <a:gd name="adj" fmla="val 13257"/>
            </a:avLst>
          </a:prstGeom>
        </p:spPr>
        <p:style>
          <a:lnRef idx="1">
            <a:schemeClr val="accent4"/>
          </a:lnRef>
          <a:fillRef idx="3">
            <a:schemeClr val="accent4"/>
          </a:fillRef>
          <a:effectRef idx="2">
            <a:schemeClr val="accent4"/>
          </a:effectRef>
          <a:fontRef idx="minor">
            <a:schemeClr val="lt1"/>
          </a:fontRef>
        </p:style>
        <p:txBody>
          <a:bodyPr rtlCol="1" anchor="ctr"/>
          <a:lstStyle/>
          <a:p>
            <a:pPr algn="ctr"/>
            <a:endParaRPr lang="ar-IQ"/>
          </a:p>
        </p:txBody>
      </p:sp>
      <p:sp>
        <p:nvSpPr>
          <p:cNvPr id="7" name="مستطيل مستدير الزوايا 6"/>
          <p:cNvSpPr/>
          <p:nvPr/>
        </p:nvSpPr>
        <p:spPr>
          <a:xfrm>
            <a:off x="2987824" y="3429000"/>
            <a:ext cx="6156176" cy="1368152"/>
          </a:xfrm>
          <a:prstGeom prst="roundRect">
            <a:avLst>
              <a:gd name="adj" fmla="val 9984"/>
            </a:avLst>
          </a:prstGeom>
        </p:spPr>
        <p:style>
          <a:lnRef idx="1">
            <a:schemeClr val="accent5"/>
          </a:lnRef>
          <a:fillRef idx="3">
            <a:schemeClr val="accent5"/>
          </a:fillRef>
          <a:effectRef idx="2">
            <a:schemeClr val="accent5"/>
          </a:effectRef>
          <a:fontRef idx="minor">
            <a:schemeClr val="lt1"/>
          </a:fontRef>
        </p:style>
        <p:txBody>
          <a:bodyPr rtlCol="1" anchor="ctr"/>
          <a:lstStyle/>
          <a:p>
            <a:pPr algn="ctr"/>
            <a:endParaRPr lang="ar-IQ"/>
          </a:p>
        </p:txBody>
      </p:sp>
      <p:sp>
        <p:nvSpPr>
          <p:cNvPr id="4" name="مستطيل 3"/>
          <p:cNvSpPr/>
          <p:nvPr/>
        </p:nvSpPr>
        <p:spPr>
          <a:xfrm>
            <a:off x="-35496" y="1670328"/>
            <a:ext cx="9144000" cy="5386090"/>
          </a:xfrm>
          <a:prstGeom prst="rect">
            <a:avLst/>
          </a:prstGeom>
        </p:spPr>
        <p:txBody>
          <a:bodyPr wrap="square">
            <a:spAutoFit/>
          </a:bodyPr>
          <a:lstStyle/>
          <a:p>
            <a:r>
              <a:rPr lang="ar-IQ" sz="2000" dirty="0" smtClean="0">
                <a:solidFill>
                  <a:srgbClr val="FF0000"/>
                </a:solidFill>
                <a:cs typeface="PT Bold Heading" pitchFamily="2" charset="-78"/>
              </a:rPr>
              <a:t>مهام المدير </a:t>
            </a:r>
            <a:r>
              <a:rPr lang="ar-IQ" sz="2000" b="1" dirty="0" smtClean="0"/>
              <a:t>وضع السياسة العامة للمصنع وتهيئة كافة الخدمات الضرورية لعمليات الإنتاج وتوزيع الواجبات على العاملين ومراقبة التكاليف والسيطرة على عمليات صرف الأجور.</a:t>
            </a:r>
          </a:p>
          <a:p>
            <a:r>
              <a:rPr lang="ar-IQ" sz="2000" dirty="0" smtClean="0">
                <a:solidFill>
                  <a:srgbClr val="FF0000"/>
                </a:solidFill>
                <a:cs typeface="PT Bold Heading" pitchFamily="2" charset="-78"/>
              </a:rPr>
              <a:t>مهام الملاحظ </a:t>
            </a:r>
            <a:r>
              <a:rPr lang="ar-IQ" sz="2000" b="1" dirty="0" smtClean="0"/>
              <a:t>تحديد طريقة العمل وتوزيع الأعمال على العمال ومراقبة فعاليات </a:t>
            </a:r>
            <a:r>
              <a:rPr lang="ar-IQ" sz="2000" b="1" dirty="0" err="1" smtClean="0"/>
              <a:t>الإنتاج .</a:t>
            </a:r>
            <a:endParaRPr lang="ar-IQ" sz="2000" b="1" dirty="0" smtClean="0"/>
          </a:p>
          <a:p>
            <a:r>
              <a:rPr lang="ar-IQ" sz="2000" dirty="0" smtClean="0">
                <a:solidFill>
                  <a:srgbClr val="FF0000"/>
                </a:solidFill>
                <a:cs typeface="PT Bold Heading" pitchFamily="2" charset="-78"/>
              </a:rPr>
              <a:t>مهام العمال </a:t>
            </a:r>
            <a:r>
              <a:rPr lang="ar-IQ" sz="2000" b="1" dirty="0" err="1" smtClean="0"/>
              <a:t>إداء</a:t>
            </a:r>
            <a:r>
              <a:rPr lang="ar-IQ" sz="2000" b="1" dirty="0" smtClean="0"/>
              <a:t> وتنفيذ الأعمال بكفاءة ووفق </a:t>
            </a:r>
            <a:r>
              <a:rPr lang="ar-IQ" sz="2000" b="1" dirty="0" err="1" smtClean="0"/>
              <a:t>التعليمات .</a:t>
            </a:r>
            <a:endParaRPr lang="ar-IQ" sz="2000" b="1" dirty="0" smtClean="0"/>
          </a:p>
          <a:p>
            <a:endParaRPr lang="ar-IQ" sz="800" b="1" dirty="0" smtClean="0"/>
          </a:p>
          <a:p>
            <a:r>
              <a:rPr lang="ar-IQ" sz="2400" dirty="0" err="1" smtClean="0">
                <a:cs typeface="PT Bold Heading" pitchFamily="2" charset="-78"/>
              </a:rPr>
              <a:t>مزايــــاه :</a:t>
            </a:r>
            <a:endParaRPr lang="ar-IQ" sz="2400" dirty="0" smtClean="0">
              <a:cs typeface="PT Bold Heading" pitchFamily="2" charset="-78"/>
            </a:endParaRPr>
          </a:p>
          <a:p>
            <a:endParaRPr lang="ar-IQ" sz="800" dirty="0" smtClean="0">
              <a:cs typeface="PT Bold Heading" pitchFamily="2" charset="-78"/>
            </a:endParaRPr>
          </a:p>
          <a:p>
            <a:r>
              <a:rPr lang="ar-IQ" sz="2000" b="1" dirty="0" smtClean="0"/>
              <a:t>أ- </a:t>
            </a:r>
            <a:r>
              <a:rPr lang="ar-IQ" sz="2000" b="1" dirty="0" err="1" smtClean="0"/>
              <a:t>الإبتعاد</a:t>
            </a:r>
            <a:r>
              <a:rPr lang="ar-IQ" sz="2000" b="1" dirty="0" smtClean="0"/>
              <a:t> عن الغموض والتعقيد لمعالم المسؤولية والسلطة.</a:t>
            </a:r>
          </a:p>
          <a:p>
            <a:r>
              <a:rPr lang="ar-IQ" sz="2000" b="1" dirty="0" err="1" smtClean="0"/>
              <a:t>ب </a:t>
            </a:r>
            <a:r>
              <a:rPr lang="ar-IQ" sz="2000" b="1" dirty="0" smtClean="0"/>
              <a:t>-السرعة في </a:t>
            </a:r>
            <a:r>
              <a:rPr lang="ar-IQ" sz="2000" b="1" dirty="0" err="1" smtClean="0"/>
              <a:t>إتخاذ</a:t>
            </a:r>
            <a:r>
              <a:rPr lang="ar-IQ" sz="2000" b="1" dirty="0" smtClean="0"/>
              <a:t> القرارات الإدارية ونقل المعلومات بين </a:t>
            </a:r>
            <a:r>
              <a:rPr lang="ar-IQ" sz="2000" b="1" dirty="0" err="1" smtClean="0"/>
              <a:t>المستويات .</a:t>
            </a:r>
            <a:endParaRPr lang="ar-IQ" sz="2000" b="1" dirty="0" smtClean="0"/>
          </a:p>
          <a:p>
            <a:r>
              <a:rPr lang="ar-IQ" sz="2000" b="1" dirty="0" smtClean="0"/>
              <a:t>ج- زيادة المتابعة والرقابة على تنفيذ الأعمال.</a:t>
            </a:r>
          </a:p>
          <a:p>
            <a:r>
              <a:rPr lang="ar-IQ" sz="2000" b="1" dirty="0" smtClean="0"/>
              <a:t>د- يمكن من خلاله معالجة المشاكل بسرعة في الحالات الطارئة.</a:t>
            </a:r>
          </a:p>
          <a:p>
            <a:endParaRPr lang="ar-IQ" sz="2000" b="1" dirty="0" smtClean="0"/>
          </a:p>
          <a:p>
            <a:r>
              <a:rPr lang="ar-IQ" sz="2400" dirty="0" err="1" smtClean="0">
                <a:cs typeface="PT Bold Heading" pitchFamily="2" charset="-78"/>
              </a:rPr>
              <a:t>عيوبـــــــه :</a:t>
            </a:r>
            <a:endParaRPr lang="ar-IQ" sz="2400" dirty="0" smtClean="0">
              <a:cs typeface="PT Bold Heading" pitchFamily="2" charset="-78"/>
            </a:endParaRPr>
          </a:p>
          <a:p>
            <a:endParaRPr lang="ar-IQ" sz="800" dirty="0" smtClean="0">
              <a:cs typeface="PT Bold Heading" pitchFamily="2" charset="-78"/>
            </a:endParaRPr>
          </a:p>
          <a:p>
            <a:r>
              <a:rPr lang="ar-IQ" sz="2000" b="1" dirty="0" smtClean="0"/>
              <a:t>أ- </a:t>
            </a:r>
            <a:r>
              <a:rPr lang="ar-IQ" sz="2000" b="1" dirty="0" err="1" smtClean="0"/>
              <a:t>لايمكن</a:t>
            </a:r>
            <a:r>
              <a:rPr lang="ar-IQ" sz="2000" b="1" dirty="0" smtClean="0"/>
              <a:t> تطبيقه في المصانع الكبيرة الحجم.</a:t>
            </a:r>
          </a:p>
          <a:p>
            <a:r>
              <a:rPr lang="ar-IQ" sz="2000" b="1" dirty="0" err="1" smtClean="0"/>
              <a:t>ب </a:t>
            </a:r>
            <a:r>
              <a:rPr lang="ar-IQ" sz="2000" b="1" dirty="0" smtClean="0"/>
              <a:t>- تركيز السلطة لدى المدير وفي حالة غيابه يتخبط المصنع في تحقيق أهدافه.</a:t>
            </a:r>
          </a:p>
          <a:p>
            <a:r>
              <a:rPr lang="ar-IQ" sz="2000" b="1" dirty="0" smtClean="0"/>
              <a:t>ج- ضعف التعاون الجماعي بين عمال المصنع بسبب خصوصية كل ملاحظ عمل في</a:t>
            </a:r>
          </a:p>
          <a:p>
            <a:r>
              <a:rPr lang="ar-IQ" sz="2000" b="1" dirty="0" smtClean="0"/>
              <a:t>إشرافه على مجموعته.</a:t>
            </a:r>
            <a:endParaRPr lang="ar-IQ" sz="2000" dirty="0"/>
          </a:p>
        </p:txBody>
      </p:sp>
      <p:pic>
        <p:nvPicPr>
          <p:cNvPr id="6" name="صورة 5" descr="images (5).jpg"/>
          <p:cNvPicPr>
            <a:picLocks noChangeAspect="1"/>
          </p:cNvPicPr>
          <p:nvPr/>
        </p:nvPicPr>
        <p:blipFill>
          <a:blip r:embed="rId2" cstate="print"/>
          <a:stretch>
            <a:fillRect/>
          </a:stretch>
        </p:blipFill>
        <p:spPr>
          <a:xfrm>
            <a:off x="0" y="2996952"/>
            <a:ext cx="2694021" cy="1547242"/>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95536" y="1700808"/>
            <a:ext cx="8568952" cy="1138773"/>
          </a:xfrm>
          <a:prstGeom prst="rect">
            <a:avLst/>
          </a:prstGeom>
        </p:spPr>
        <p:txBody>
          <a:bodyPr wrap="square">
            <a:spAutoFit/>
          </a:bodyPr>
          <a:lstStyle/>
          <a:p>
            <a:pPr algn="just"/>
            <a:r>
              <a:rPr lang="ar-IQ" sz="2800" b="1" u="sng" dirty="0" smtClean="0">
                <a:solidFill>
                  <a:srgbClr val="002060"/>
                </a:solidFill>
              </a:rPr>
              <a:t>2- التنظيم الخطي </a:t>
            </a:r>
            <a:r>
              <a:rPr lang="ar-IQ" sz="2800" b="1" u="sng" dirty="0" err="1" smtClean="0">
                <a:solidFill>
                  <a:srgbClr val="002060"/>
                </a:solidFill>
              </a:rPr>
              <a:t>الإستشاري</a:t>
            </a:r>
            <a:r>
              <a:rPr lang="ar-IQ" sz="2800" b="1" u="sng" dirty="0" smtClean="0">
                <a:solidFill>
                  <a:srgbClr val="002060"/>
                </a:solidFill>
              </a:rPr>
              <a:t> </a:t>
            </a:r>
            <a:r>
              <a:rPr lang="ar-IQ" sz="2000" dirty="0" smtClean="0"/>
              <a:t>: </a:t>
            </a:r>
            <a:r>
              <a:rPr lang="ar-IQ" sz="2000" b="1" dirty="0" smtClean="0"/>
              <a:t>يستخدم في المصانع ذات الحجم المتوسط وهو نفس </a:t>
            </a:r>
            <a:r>
              <a:rPr lang="ar-IQ" sz="2000" b="1" dirty="0" err="1" smtClean="0"/>
              <a:t>الإسلوب</a:t>
            </a:r>
            <a:r>
              <a:rPr lang="ar-IQ" sz="2000" b="1" dirty="0" smtClean="0"/>
              <a:t> السابق بإضافة مستشارين وخبراء يستعين بهم المدير ليقدموا </a:t>
            </a:r>
            <a:r>
              <a:rPr lang="ar-IQ" sz="2000" b="1" dirty="0" err="1" smtClean="0"/>
              <a:t>الإستشارات</a:t>
            </a:r>
            <a:r>
              <a:rPr lang="ar-IQ" sz="2000" b="1" dirty="0" smtClean="0"/>
              <a:t> والنصائح الفنية والمالية لأجل تنفيذ </a:t>
            </a:r>
            <a:r>
              <a:rPr lang="ar-IQ" sz="2000" b="1" dirty="0" err="1" smtClean="0"/>
              <a:t>الأعمال </a:t>
            </a:r>
            <a:r>
              <a:rPr lang="ar-IQ" sz="2000" b="1" dirty="0" smtClean="0"/>
              <a:t>، وكما موضح </a:t>
            </a:r>
            <a:r>
              <a:rPr lang="ar-IQ" sz="2000" b="1" dirty="0" err="1" smtClean="0"/>
              <a:t>أدناه :</a:t>
            </a:r>
            <a:endParaRPr lang="ar-IQ" sz="2000" b="1" dirty="0"/>
          </a:p>
        </p:txBody>
      </p:sp>
      <p:pic>
        <p:nvPicPr>
          <p:cNvPr id="3074" name="Picture 2"/>
          <p:cNvPicPr>
            <a:picLocks noChangeAspect="1" noChangeArrowheads="1"/>
          </p:cNvPicPr>
          <p:nvPr/>
        </p:nvPicPr>
        <p:blipFill>
          <a:blip r:embed="rId2" cstate="print"/>
          <a:srcRect l="28498" t="22640" r="21140" b="37985"/>
          <a:stretch>
            <a:fillRect/>
          </a:stretch>
        </p:blipFill>
        <p:spPr bwMode="auto">
          <a:xfrm>
            <a:off x="323529" y="2801502"/>
            <a:ext cx="8307922" cy="365183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مستدير الزوايا 5"/>
          <p:cNvSpPr/>
          <p:nvPr/>
        </p:nvSpPr>
        <p:spPr>
          <a:xfrm>
            <a:off x="323528" y="5157192"/>
            <a:ext cx="8820472" cy="1340768"/>
          </a:xfrm>
          <a:prstGeom prst="roundRect">
            <a:avLst>
              <a:gd name="adj" fmla="val 13257"/>
            </a:avLst>
          </a:prstGeom>
        </p:spPr>
        <p:style>
          <a:lnRef idx="1">
            <a:schemeClr val="accent4"/>
          </a:lnRef>
          <a:fillRef idx="3">
            <a:schemeClr val="accent4"/>
          </a:fillRef>
          <a:effectRef idx="2">
            <a:schemeClr val="accent4"/>
          </a:effectRef>
          <a:fontRef idx="minor">
            <a:schemeClr val="lt1"/>
          </a:fontRef>
        </p:style>
        <p:txBody>
          <a:bodyPr rtlCol="1" anchor="ctr"/>
          <a:lstStyle/>
          <a:p>
            <a:pPr algn="ctr"/>
            <a:endParaRPr lang="ar-IQ"/>
          </a:p>
        </p:txBody>
      </p:sp>
      <p:sp>
        <p:nvSpPr>
          <p:cNvPr id="7" name="مستطيل مستدير الزوايا 6"/>
          <p:cNvSpPr/>
          <p:nvPr/>
        </p:nvSpPr>
        <p:spPr>
          <a:xfrm>
            <a:off x="611560" y="2564904"/>
            <a:ext cx="8532440" cy="1800200"/>
          </a:xfrm>
          <a:prstGeom prst="roundRect">
            <a:avLst>
              <a:gd name="adj" fmla="val 9984"/>
            </a:avLst>
          </a:prstGeom>
        </p:spPr>
        <p:style>
          <a:lnRef idx="1">
            <a:schemeClr val="accent5"/>
          </a:lnRef>
          <a:fillRef idx="3">
            <a:schemeClr val="accent5"/>
          </a:fillRef>
          <a:effectRef idx="2">
            <a:schemeClr val="accent5"/>
          </a:effectRef>
          <a:fontRef idx="minor">
            <a:schemeClr val="lt1"/>
          </a:fontRef>
        </p:style>
        <p:txBody>
          <a:bodyPr rtlCol="1" anchor="ctr"/>
          <a:lstStyle/>
          <a:p>
            <a:pPr algn="ctr"/>
            <a:endParaRPr lang="ar-IQ"/>
          </a:p>
        </p:txBody>
      </p:sp>
      <p:sp>
        <p:nvSpPr>
          <p:cNvPr id="5" name="مستطيل 4"/>
          <p:cNvSpPr/>
          <p:nvPr/>
        </p:nvSpPr>
        <p:spPr>
          <a:xfrm>
            <a:off x="0" y="1988840"/>
            <a:ext cx="8964488" cy="4524315"/>
          </a:xfrm>
          <a:prstGeom prst="rect">
            <a:avLst/>
          </a:prstGeom>
        </p:spPr>
        <p:txBody>
          <a:bodyPr wrap="square">
            <a:spAutoFit/>
          </a:bodyPr>
          <a:lstStyle/>
          <a:p>
            <a:r>
              <a:rPr lang="ar-IQ" sz="2400" dirty="0" smtClean="0">
                <a:cs typeface="PT Bold Heading" pitchFamily="2" charset="-78"/>
              </a:rPr>
              <a:t>مزايــــــاه </a:t>
            </a:r>
          </a:p>
          <a:p>
            <a:endParaRPr lang="ar-IQ" sz="2400" dirty="0" smtClean="0">
              <a:cs typeface="PT Bold Heading" pitchFamily="2" charset="-78"/>
            </a:endParaRPr>
          </a:p>
          <a:p>
            <a:r>
              <a:rPr lang="ar-IQ" sz="2400" b="1" dirty="0" smtClean="0"/>
              <a:t>1- سرعة معالجة المشاكل نتيجة </a:t>
            </a:r>
            <a:r>
              <a:rPr lang="ar-IQ" sz="2400" b="1" dirty="0" err="1" smtClean="0"/>
              <a:t>الإستفادة</a:t>
            </a:r>
            <a:r>
              <a:rPr lang="ar-IQ" sz="2400" b="1" dirty="0" smtClean="0"/>
              <a:t> من الخبرات المتوفرة في المصنع.</a:t>
            </a:r>
          </a:p>
          <a:p>
            <a:r>
              <a:rPr lang="ar-IQ" sz="2400" b="1" dirty="0" smtClean="0"/>
              <a:t>2- سهولة إنجاز المهام المطلوبة </a:t>
            </a:r>
            <a:r>
              <a:rPr lang="ar-IQ" sz="2400" b="1" dirty="0" err="1" smtClean="0"/>
              <a:t>لإنفصال</a:t>
            </a:r>
            <a:r>
              <a:rPr lang="ar-IQ" sz="2400" b="1" dirty="0" smtClean="0"/>
              <a:t> الأعمال الفنية عن الأعمال الإدارية.</a:t>
            </a:r>
          </a:p>
          <a:p>
            <a:r>
              <a:rPr lang="ar-IQ" sz="2400" b="1" dirty="0" smtClean="0"/>
              <a:t>3- تنمية خبرات المدراء العاملين بسبب وجود إرشادات ونصائح الخبراء.</a:t>
            </a:r>
          </a:p>
          <a:p>
            <a:r>
              <a:rPr lang="ar-IQ" sz="2400" b="1" dirty="0" smtClean="0"/>
              <a:t>4- نجاح المدراء في </a:t>
            </a:r>
            <a:r>
              <a:rPr lang="ar-IQ" sz="2400" b="1" dirty="0" err="1" smtClean="0"/>
              <a:t>إتخاذ</a:t>
            </a:r>
            <a:r>
              <a:rPr lang="ar-IQ" sz="2400" b="1" dirty="0" smtClean="0"/>
              <a:t> القرارات الصائبة نتيجة لوجود الخبراء.</a:t>
            </a:r>
          </a:p>
          <a:p>
            <a:endParaRPr lang="ar-IQ" sz="2400" b="1" dirty="0" smtClean="0"/>
          </a:p>
          <a:p>
            <a:r>
              <a:rPr lang="ar-IQ" sz="2400" dirty="0" err="1" smtClean="0">
                <a:cs typeface="PT Bold Heading" pitchFamily="2" charset="-78"/>
              </a:rPr>
              <a:t>عيوبـــــــه :</a:t>
            </a:r>
            <a:endParaRPr lang="ar-IQ" sz="2400" dirty="0" smtClean="0">
              <a:cs typeface="PT Bold Heading" pitchFamily="2" charset="-78"/>
            </a:endParaRPr>
          </a:p>
          <a:p>
            <a:endParaRPr lang="ar-IQ" sz="2400" dirty="0" smtClean="0">
              <a:cs typeface="PT Bold Heading" pitchFamily="2" charset="-78"/>
            </a:endParaRPr>
          </a:p>
          <a:p>
            <a:r>
              <a:rPr lang="ar-IQ" sz="2400" b="1" dirty="0" smtClean="0"/>
              <a:t>1- تعذر </a:t>
            </a:r>
            <a:r>
              <a:rPr lang="ar-IQ" sz="2400" b="1" dirty="0" err="1" smtClean="0"/>
              <a:t>إتخاذ</a:t>
            </a:r>
            <a:r>
              <a:rPr lang="ar-IQ" sz="2400" b="1" dirty="0" smtClean="0"/>
              <a:t> قرارات سريعة </a:t>
            </a:r>
            <a:r>
              <a:rPr lang="ar-IQ" sz="2400" b="1" dirty="0" err="1" smtClean="0"/>
              <a:t>لإعتمادها</a:t>
            </a:r>
            <a:r>
              <a:rPr lang="ar-IQ" sz="2400" b="1" dirty="0" smtClean="0"/>
              <a:t> على أراء مجموعة الخبراء.</a:t>
            </a:r>
          </a:p>
          <a:p>
            <a:r>
              <a:rPr lang="ar-IQ" sz="2400" b="1" dirty="0" smtClean="0"/>
              <a:t>2- ضعف سلطة المدير بسبب </a:t>
            </a:r>
            <a:r>
              <a:rPr lang="ar-IQ" sz="2400" b="1" dirty="0" err="1" smtClean="0"/>
              <a:t>إعتماده</a:t>
            </a:r>
            <a:r>
              <a:rPr lang="ar-IQ" sz="2400" b="1" dirty="0" smtClean="0"/>
              <a:t> على الخبراء.</a:t>
            </a:r>
          </a:p>
          <a:p>
            <a:r>
              <a:rPr lang="ar-IQ" sz="2400" b="1" dirty="0" smtClean="0"/>
              <a:t>3- يساعد المدير على التهرب من المسؤولية بسبب تعليق أخطاءه على الخبراء.</a:t>
            </a:r>
            <a:endParaRPr lang="ar-IQ"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636</TotalTime>
  <Words>1016</Words>
  <Application>Microsoft Office PowerPoint</Application>
  <PresentationFormat>On-screen Show (4:3)</PresentationFormat>
  <Paragraphs>92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ألوان متوسطة</vt:lpstr>
      <vt:lpstr>الهندسة الصناعية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الهندسة الصناعية </dc:title>
  <dc:creator>layth</dc:creator>
  <cp:lastModifiedBy>Dr.Muzher</cp:lastModifiedBy>
  <cp:revision>77</cp:revision>
  <dcterms:created xsi:type="dcterms:W3CDTF">2013-11-19T16:41:04Z</dcterms:created>
  <dcterms:modified xsi:type="dcterms:W3CDTF">2018-11-14T17:32:20Z</dcterms:modified>
</cp:coreProperties>
</file>